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66" r:id="rId5"/>
    <p:sldId id="267" r:id="rId6"/>
    <p:sldId id="259" r:id="rId7"/>
    <p:sldId id="268" r:id="rId8"/>
    <p:sldId id="260" r:id="rId9"/>
    <p:sldId id="269" r:id="rId10"/>
    <p:sldId id="261" r:id="rId11"/>
    <p:sldId id="262" r:id="rId12"/>
    <p:sldId id="270" r:id="rId13"/>
    <p:sldId id="263" r:id="rId14"/>
    <p:sldId id="264" r:id="rId15"/>
    <p:sldId id="265" r:id="rId16"/>
  </p:sldIdLst>
  <p:sldSz cx="18300700" cy="10299700"/>
  <p:notesSz cx="18300700" cy="102997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57"/>
    <p:restoredTop sz="94646"/>
  </p:normalViewPr>
  <p:slideViewPr>
    <p:cSldViewPr>
      <p:cViewPr varScale="1">
        <p:scale>
          <a:sx n="55" d="100"/>
          <a:sy n="55" d="100"/>
        </p:scale>
        <p:origin x="248" y="22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2552" y="3192907"/>
            <a:ext cx="15555595" cy="21629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onsolas"/>
                <a:cs typeface="Consola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5105" y="5767832"/>
            <a:ext cx="12810490" cy="25749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650" b="0" i="0">
                <a:solidFill>
                  <a:schemeClr val="bg1"/>
                </a:solidFill>
                <a:latin typeface="Consolas"/>
                <a:cs typeface="Consola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12/9/24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000" b="0" i="0">
                <a:solidFill>
                  <a:schemeClr val="bg1"/>
                </a:solidFill>
                <a:latin typeface="Consolas"/>
                <a:cs typeface="Consola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650" b="0" i="0">
                <a:solidFill>
                  <a:schemeClr val="bg1"/>
                </a:solidFill>
                <a:latin typeface="Consolas"/>
                <a:cs typeface="Consola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12/9/24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000" b="0" i="0">
                <a:solidFill>
                  <a:schemeClr val="bg1"/>
                </a:solidFill>
                <a:latin typeface="Consolas"/>
                <a:cs typeface="Consola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5035" y="2368931"/>
            <a:ext cx="7960804" cy="6797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24860" y="2368931"/>
            <a:ext cx="7960804" cy="6797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12/9/24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000" b="0" i="0">
                <a:solidFill>
                  <a:schemeClr val="bg1"/>
                </a:solidFill>
                <a:latin typeface="Consolas"/>
                <a:cs typeface="Consola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12/9/24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12/9/24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-1"/>
            <a:ext cx="18288000" cy="10287000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762477" y="342711"/>
            <a:ext cx="16761460" cy="9600565"/>
          </a:xfrm>
          <a:custGeom>
            <a:avLst/>
            <a:gdLst/>
            <a:ahLst/>
            <a:cxnLst/>
            <a:rect l="l" t="t" r="r" b="b"/>
            <a:pathLst>
              <a:path w="16761460" h="9600565">
                <a:moveTo>
                  <a:pt x="8380709" y="9600349"/>
                </a:moveTo>
                <a:lnTo>
                  <a:pt x="0" y="9600349"/>
                </a:lnTo>
                <a:lnTo>
                  <a:pt x="0" y="0"/>
                </a:lnTo>
                <a:lnTo>
                  <a:pt x="16761363" y="0"/>
                </a:lnTo>
                <a:lnTo>
                  <a:pt x="16761363" y="9600349"/>
                </a:lnTo>
                <a:lnTo>
                  <a:pt x="8380709" y="9600349"/>
                </a:lnTo>
                <a:close/>
              </a:path>
            </a:pathLst>
          </a:custGeom>
          <a:ln w="1871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762480" y="341998"/>
            <a:ext cx="16762094" cy="742315"/>
          </a:xfrm>
          <a:custGeom>
            <a:avLst/>
            <a:gdLst/>
            <a:ahLst/>
            <a:cxnLst/>
            <a:rect l="l" t="t" r="r" b="b"/>
            <a:pathLst>
              <a:path w="16762094" h="742315">
                <a:moveTo>
                  <a:pt x="8380745" y="742239"/>
                </a:moveTo>
                <a:lnTo>
                  <a:pt x="0" y="742239"/>
                </a:lnTo>
                <a:lnTo>
                  <a:pt x="0" y="0"/>
                </a:lnTo>
                <a:lnTo>
                  <a:pt x="16761475" y="0"/>
                </a:lnTo>
                <a:lnTo>
                  <a:pt x="16761475" y="742239"/>
                </a:lnTo>
                <a:lnTo>
                  <a:pt x="8380745" y="742239"/>
                </a:lnTo>
                <a:close/>
              </a:path>
            </a:pathLst>
          </a:custGeom>
          <a:ln w="1871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16999946" y="567404"/>
            <a:ext cx="226060" cy="225425"/>
          </a:xfrm>
          <a:custGeom>
            <a:avLst/>
            <a:gdLst/>
            <a:ahLst/>
            <a:cxnLst/>
            <a:rect l="l" t="t" r="r" b="b"/>
            <a:pathLst>
              <a:path w="226059" h="225425">
                <a:moveTo>
                  <a:pt x="634" y="0"/>
                </a:moveTo>
                <a:lnTo>
                  <a:pt x="225875" y="225367"/>
                </a:lnTo>
              </a:path>
              <a:path w="226059" h="225425">
                <a:moveTo>
                  <a:pt x="225240" y="0"/>
                </a:moveTo>
                <a:lnTo>
                  <a:pt x="0" y="225367"/>
                </a:lnTo>
              </a:path>
            </a:pathLst>
          </a:custGeom>
          <a:ln w="1871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15929216" y="678979"/>
            <a:ext cx="320040" cy="20320"/>
          </a:xfrm>
          <a:custGeom>
            <a:avLst/>
            <a:gdLst/>
            <a:ahLst/>
            <a:cxnLst/>
            <a:rect l="l" t="t" r="r" b="b"/>
            <a:pathLst>
              <a:path w="320040" h="20320">
                <a:moveTo>
                  <a:pt x="319786" y="1435"/>
                </a:moveTo>
                <a:lnTo>
                  <a:pt x="0" y="0"/>
                </a:lnTo>
                <a:lnTo>
                  <a:pt x="0" y="18707"/>
                </a:lnTo>
                <a:lnTo>
                  <a:pt x="319659" y="20154"/>
                </a:lnTo>
                <a:lnTo>
                  <a:pt x="319786" y="143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g object 21"/>
          <p:cNvSpPr/>
          <p:nvPr/>
        </p:nvSpPr>
        <p:spPr>
          <a:xfrm>
            <a:off x="16512413" y="567359"/>
            <a:ext cx="224790" cy="224790"/>
          </a:xfrm>
          <a:custGeom>
            <a:avLst/>
            <a:gdLst/>
            <a:ahLst/>
            <a:cxnLst/>
            <a:rect l="l" t="t" r="r" b="b"/>
            <a:pathLst>
              <a:path w="224790" h="224790">
                <a:moveTo>
                  <a:pt x="112395" y="224612"/>
                </a:moveTo>
                <a:lnTo>
                  <a:pt x="0" y="224612"/>
                </a:lnTo>
                <a:lnTo>
                  <a:pt x="0" y="0"/>
                </a:lnTo>
                <a:lnTo>
                  <a:pt x="224663" y="0"/>
                </a:lnTo>
                <a:lnTo>
                  <a:pt x="224663" y="224612"/>
                </a:lnTo>
                <a:lnTo>
                  <a:pt x="112395" y="224612"/>
                </a:lnTo>
                <a:close/>
              </a:path>
            </a:pathLst>
          </a:custGeom>
          <a:ln w="1871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610182" y="1328503"/>
            <a:ext cx="12365355" cy="9398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onsolas"/>
                <a:cs typeface="Consola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629510" y="2647232"/>
            <a:ext cx="7721600" cy="28714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650" b="0" i="0">
                <a:solidFill>
                  <a:schemeClr val="bg1"/>
                </a:solidFill>
                <a:latin typeface="Consolas"/>
                <a:cs typeface="Consola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22238" y="9578721"/>
            <a:ext cx="5856224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5035" y="9578721"/>
            <a:ext cx="4209161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12/9/24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76505" y="9578721"/>
            <a:ext cx="4209161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-882" y="16751"/>
            <a:ext cx="18288000" cy="1028700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421836" y="1064711"/>
            <a:ext cx="15442565" cy="8155940"/>
            <a:chOff x="1421836" y="1064711"/>
            <a:chExt cx="15442565" cy="8155940"/>
          </a:xfrm>
        </p:grpSpPr>
        <p:sp>
          <p:nvSpPr>
            <p:cNvPr id="4" name="object 4"/>
            <p:cNvSpPr/>
            <p:nvPr/>
          </p:nvSpPr>
          <p:spPr>
            <a:xfrm>
              <a:off x="1431367" y="1074247"/>
              <a:ext cx="15423515" cy="8136890"/>
            </a:xfrm>
            <a:custGeom>
              <a:avLst/>
              <a:gdLst/>
              <a:ahLst/>
              <a:cxnLst/>
              <a:rect l="l" t="t" r="r" b="b"/>
              <a:pathLst>
                <a:path w="15423515" h="8136890">
                  <a:moveTo>
                    <a:pt x="7711936" y="8136609"/>
                  </a:moveTo>
                  <a:lnTo>
                    <a:pt x="0" y="8136609"/>
                  </a:lnTo>
                  <a:lnTo>
                    <a:pt x="0" y="0"/>
                  </a:lnTo>
                  <a:lnTo>
                    <a:pt x="15423097" y="0"/>
                  </a:lnTo>
                  <a:lnTo>
                    <a:pt x="15423097" y="8136609"/>
                  </a:lnTo>
                  <a:lnTo>
                    <a:pt x="7711936" y="8136609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431361" y="1074236"/>
              <a:ext cx="15423515" cy="742315"/>
            </a:xfrm>
            <a:custGeom>
              <a:avLst/>
              <a:gdLst/>
              <a:ahLst/>
              <a:cxnLst/>
              <a:rect l="l" t="t" r="r" b="b"/>
              <a:pathLst>
                <a:path w="15423515" h="742314">
                  <a:moveTo>
                    <a:pt x="7711876" y="742250"/>
                  </a:moveTo>
                  <a:lnTo>
                    <a:pt x="0" y="742250"/>
                  </a:lnTo>
                  <a:lnTo>
                    <a:pt x="0" y="0"/>
                  </a:lnTo>
                  <a:lnTo>
                    <a:pt x="15423016" y="0"/>
                  </a:lnTo>
                  <a:lnTo>
                    <a:pt x="15423016" y="742250"/>
                  </a:lnTo>
                  <a:lnTo>
                    <a:pt x="7711876" y="742250"/>
                  </a:lnTo>
                  <a:close/>
                </a:path>
              </a:pathLst>
            </a:custGeom>
            <a:ln w="1871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6330320" y="1298929"/>
              <a:ext cx="226060" cy="225425"/>
            </a:xfrm>
            <a:custGeom>
              <a:avLst/>
              <a:gdLst/>
              <a:ahLst/>
              <a:cxnLst/>
              <a:rect l="l" t="t" r="r" b="b"/>
              <a:pathLst>
                <a:path w="226059" h="225425">
                  <a:moveTo>
                    <a:pt x="761" y="0"/>
                  </a:moveTo>
                  <a:lnTo>
                    <a:pt x="226002" y="225354"/>
                  </a:lnTo>
                </a:path>
                <a:path w="226059" h="225425">
                  <a:moveTo>
                    <a:pt x="225240" y="0"/>
                  </a:moveTo>
                  <a:lnTo>
                    <a:pt x="0" y="225354"/>
                  </a:lnTo>
                </a:path>
              </a:pathLst>
            </a:custGeom>
            <a:ln w="1871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5259545" y="1411211"/>
              <a:ext cx="320040" cy="20320"/>
            </a:xfrm>
            <a:custGeom>
              <a:avLst/>
              <a:gdLst/>
              <a:ahLst/>
              <a:cxnLst/>
              <a:rect l="l" t="t" r="r" b="b"/>
              <a:pathLst>
                <a:path w="320040" h="20319">
                  <a:moveTo>
                    <a:pt x="319786" y="1435"/>
                  </a:moveTo>
                  <a:lnTo>
                    <a:pt x="127" y="0"/>
                  </a:lnTo>
                  <a:lnTo>
                    <a:pt x="0" y="18719"/>
                  </a:lnTo>
                  <a:lnTo>
                    <a:pt x="319659" y="20167"/>
                  </a:lnTo>
                  <a:lnTo>
                    <a:pt x="319786" y="143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5842869" y="1298879"/>
              <a:ext cx="224790" cy="224790"/>
            </a:xfrm>
            <a:custGeom>
              <a:avLst/>
              <a:gdLst/>
              <a:ahLst/>
              <a:cxnLst/>
              <a:rect l="l" t="t" r="r" b="b"/>
              <a:pathLst>
                <a:path w="224790" h="224790">
                  <a:moveTo>
                    <a:pt x="112268" y="224612"/>
                  </a:moveTo>
                  <a:lnTo>
                    <a:pt x="0" y="224612"/>
                  </a:lnTo>
                  <a:lnTo>
                    <a:pt x="0" y="0"/>
                  </a:lnTo>
                  <a:lnTo>
                    <a:pt x="224663" y="0"/>
                  </a:lnTo>
                  <a:lnTo>
                    <a:pt x="224663" y="224612"/>
                  </a:lnTo>
                  <a:lnTo>
                    <a:pt x="112268" y="224612"/>
                  </a:lnTo>
                  <a:close/>
                </a:path>
              </a:pathLst>
            </a:custGeom>
            <a:ln w="1871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6334122" y="2103804"/>
            <a:ext cx="8223276" cy="370486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0499"/>
              </a:lnSpc>
              <a:spcBef>
                <a:spcPts val="90"/>
              </a:spcBef>
            </a:pPr>
            <a:r>
              <a:rPr lang="en-US" sz="8000" b="0" i="0" u="none" strike="noStrike" dirty="0">
                <a:solidFill>
                  <a:schemeClr val="bg1"/>
                </a:solidFill>
                <a:effectLst/>
                <a:latin typeface="Apple Chancery" panose="03020702040506060504" pitchFamily="66" charset="-79"/>
                <a:cs typeface="Apple Chancery" panose="03020702040506060504" pitchFamily="66" charset="-79"/>
              </a:rPr>
              <a:t>Forecasting Air Quality with LSTM</a:t>
            </a:r>
            <a:endParaRPr sz="7200" dirty="0">
              <a:solidFill>
                <a:schemeClr val="bg1"/>
              </a:solidFill>
              <a:latin typeface="Apple Chancery" panose="03020702040506060504" pitchFamily="66" charset="-79"/>
              <a:cs typeface="Apple Chancery" panose="03020702040506060504" pitchFamily="66" charset="-79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5578328" y="2467794"/>
            <a:ext cx="993775" cy="1488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9600" spc="-535" dirty="0">
                <a:solidFill>
                  <a:srgbClr val="00FFFF"/>
                </a:solidFill>
                <a:latin typeface="Cambria"/>
                <a:cs typeface="Cambria"/>
              </a:rPr>
              <a:t>⥫</a:t>
            </a:r>
            <a:endParaRPr sz="9600">
              <a:latin typeface="Cambria"/>
              <a:cs typeface="Cambria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199947" y="4393214"/>
            <a:ext cx="4429760" cy="3396615"/>
            <a:chOff x="952296" y="5035670"/>
            <a:chExt cx="4429760" cy="3396615"/>
          </a:xfrm>
        </p:grpSpPr>
        <p:sp>
          <p:nvSpPr>
            <p:cNvPr id="13" name="object 13"/>
            <p:cNvSpPr/>
            <p:nvPr/>
          </p:nvSpPr>
          <p:spPr>
            <a:xfrm>
              <a:off x="961652" y="5045037"/>
              <a:ext cx="4408170" cy="3377565"/>
            </a:xfrm>
            <a:custGeom>
              <a:avLst/>
              <a:gdLst/>
              <a:ahLst/>
              <a:cxnLst/>
              <a:rect l="l" t="t" r="r" b="b"/>
              <a:pathLst>
                <a:path w="4408170" h="3377565">
                  <a:moveTo>
                    <a:pt x="4407729" y="0"/>
                  </a:moveTo>
                  <a:lnTo>
                    <a:pt x="0" y="0"/>
                  </a:lnTo>
                  <a:lnTo>
                    <a:pt x="0" y="3377387"/>
                  </a:lnTo>
                  <a:lnTo>
                    <a:pt x="2203872" y="3377387"/>
                  </a:lnTo>
                  <a:lnTo>
                    <a:pt x="4407729" y="3377387"/>
                  </a:lnTo>
                  <a:lnTo>
                    <a:pt x="4407729" y="0"/>
                  </a:lnTo>
                  <a:close/>
                </a:path>
              </a:pathLst>
            </a:custGeom>
            <a:solidFill>
              <a:srgbClr val="2F3B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961656" y="5045030"/>
              <a:ext cx="4408170" cy="3377565"/>
            </a:xfrm>
            <a:custGeom>
              <a:avLst/>
              <a:gdLst/>
              <a:ahLst/>
              <a:cxnLst/>
              <a:rect l="l" t="t" r="r" b="b"/>
              <a:pathLst>
                <a:path w="4408170" h="3377565">
                  <a:moveTo>
                    <a:pt x="2203875" y="3377392"/>
                  </a:moveTo>
                  <a:lnTo>
                    <a:pt x="0" y="3377392"/>
                  </a:lnTo>
                  <a:lnTo>
                    <a:pt x="0" y="0"/>
                  </a:lnTo>
                  <a:lnTo>
                    <a:pt x="4407741" y="0"/>
                  </a:lnTo>
                  <a:lnTo>
                    <a:pt x="4407741" y="3377392"/>
                  </a:lnTo>
                  <a:lnTo>
                    <a:pt x="2203875" y="3377392"/>
                  </a:lnTo>
                  <a:close/>
                </a:path>
                <a:path w="4408170" h="3377565">
                  <a:moveTo>
                    <a:pt x="2203875" y="742297"/>
                  </a:moveTo>
                  <a:lnTo>
                    <a:pt x="0" y="742297"/>
                  </a:lnTo>
                  <a:lnTo>
                    <a:pt x="0" y="0"/>
                  </a:lnTo>
                  <a:lnTo>
                    <a:pt x="4407741" y="0"/>
                  </a:lnTo>
                  <a:lnTo>
                    <a:pt x="4407741" y="742297"/>
                  </a:lnTo>
                  <a:lnTo>
                    <a:pt x="2203875" y="742297"/>
                  </a:lnTo>
                  <a:close/>
                </a:path>
                <a:path w="4408170" h="3377565">
                  <a:moveTo>
                    <a:pt x="3883594" y="224636"/>
                  </a:moveTo>
                  <a:lnTo>
                    <a:pt x="4108945" y="449983"/>
                  </a:lnTo>
                </a:path>
                <a:path w="4408170" h="3377565">
                  <a:moveTo>
                    <a:pt x="4108234" y="224636"/>
                  </a:moveTo>
                  <a:lnTo>
                    <a:pt x="3882870" y="449983"/>
                  </a:lnTo>
                </a:path>
                <a:path w="4408170" h="3377565">
                  <a:moveTo>
                    <a:pt x="2812262" y="336954"/>
                  </a:moveTo>
                  <a:lnTo>
                    <a:pt x="3131924" y="338389"/>
                  </a:lnTo>
                </a:path>
                <a:path w="4408170" h="3377565">
                  <a:moveTo>
                    <a:pt x="3507759" y="449272"/>
                  </a:moveTo>
                  <a:lnTo>
                    <a:pt x="3395452" y="449272"/>
                  </a:lnTo>
                  <a:lnTo>
                    <a:pt x="3395452" y="224636"/>
                  </a:lnTo>
                  <a:lnTo>
                    <a:pt x="3620079" y="224636"/>
                  </a:lnTo>
                  <a:lnTo>
                    <a:pt x="3620079" y="449272"/>
                  </a:lnTo>
                  <a:lnTo>
                    <a:pt x="3507759" y="449272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66087" y="6623304"/>
              <a:ext cx="518159" cy="947927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71927" y="6623304"/>
              <a:ext cx="460248" cy="947927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102863" y="6623304"/>
              <a:ext cx="886967" cy="947927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303775" y="6623304"/>
              <a:ext cx="487680" cy="947927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52499" y="5038318"/>
              <a:ext cx="4429124" cy="3390899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447CB9E9-C130-18AA-4666-662C66A49A1C}"/>
              </a:ext>
            </a:extLst>
          </p:cNvPr>
          <p:cNvSpPr txBox="1"/>
          <p:nvPr/>
        </p:nvSpPr>
        <p:spPr>
          <a:xfrm>
            <a:off x="6246034" y="5669981"/>
            <a:ext cx="657198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/>
            <a:r>
              <a:rPr lang="en-US" sz="4800" b="0" i="0" u="none" strike="noStrike" dirty="0">
                <a:solidFill>
                  <a:schemeClr val="bg1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A Deep Learning Approach to Time Series Analysis</a:t>
            </a:r>
            <a:endParaRPr lang="fr-FR" sz="4800" dirty="0">
              <a:solidFill>
                <a:schemeClr val="bg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600D34D-D54B-EDC8-ECC4-064142F08492}"/>
              </a:ext>
            </a:extLst>
          </p:cNvPr>
          <p:cNvSpPr txBox="1"/>
          <p:nvPr/>
        </p:nvSpPr>
        <p:spPr>
          <a:xfrm>
            <a:off x="11750459" y="8341818"/>
            <a:ext cx="561387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/>
            <a:r>
              <a:rPr lang="fr-FR" sz="4000" dirty="0" err="1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Presented</a:t>
            </a:r>
            <a:r>
              <a:rPr lang="fr-FR" sz="40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By : Mohammed </a:t>
            </a:r>
            <a:r>
              <a:rPr lang="fr-FR" sz="4000" dirty="0" err="1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Houbid</a:t>
            </a:r>
            <a:endParaRPr lang="fr-FR" sz="4000" dirty="0">
              <a:solidFill>
                <a:schemeClr val="bg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55496" y="1795380"/>
            <a:ext cx="10414254" cy="54309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3450" spc="-35" dirty="0"/>
              <a:t>Model Architecture and Evaluation</a:t>
            </a:r>
            <a:endParaRPr sz="345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AC2B3B3-E57F-6DFD-AB54-EC15ABE911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46150" y="1187450"/>
            <a:ext cx="3798363" cy="870561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B247B59-EADB-D088-780F-7B2589EE910A}"/>
              </a:ext>
            </a:extLst>
          </p:cNvPr>
          <p:cNvSpPr txBox="1"/>
          <p:nvPr/>
        </p:nvSpPr>
        <p:spPr>
          <a:xfrm>
            <a:off x="1555496" y="2635250"/>
            <a:ext cx="10642854" cy="68414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ts val="2250"/>
              </a:lnSpc>
            </a:pPr>
            <a:r>
              <a:rPr lang="en-US" sz="280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Let’s simplify the use of LSTMs with Dropout layers for processing sequence data:</a:t>
            </a:r>
          </a:p>
          <a:p>
            <a:pPr algn="just">
              <a:lnSpc>
                <a:spcPts val="2250"/>
              </a:lnSpc>
            </a:pPr>
            <a:endParaRPr lang="en-US" sz="2800" i="0" u="none" strike="noStrike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sz="280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Sequential Model: Begins a model where layers are added sequentially.</a:t>
            </a:r>
          </a:p>
          <a:p>
            <a:pPr algn="just">
              <a:lnSpc>
                <a:spcPts val="2400"/>
              </a:lnSpc>
              <a:buFont typeface="Arial" panose="020B0604020202020204" pitchFamily="34" charset="0"/>
              <a:buChar char="•"/>
            </a:pPr>
            <a:endParaRPr lang="en-US" sz="2800" i="0" u="none" strike="noStrike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sz="280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First LSTM Layer: 50 neurons, processes input data in sequences, outputs a sequence. It also uses small L1 and L2 regularization on its weights to prevent overfitting.</a:t>
            </a:r>
          </a:p>
          <a:p>
            <a:pPr algn="just">
              <a:lnSpc>
                <a:spcPts val="2400"/>
              </a:lnSpc>
              <a:buFont typeface="Arial" panose="020B0604020202020204" pitchFamily="34" charset="0"/>
              <a:buChar char="•"/>
            </a:pPr>
            <a:endParaRPr lang="en-US" sz="2800" i="0" u="none" strike="noStrike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sz="280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First Dropout Layer: Drops 30% of inputs randomly to prevent overfitting.</a:t>
            </a:r>
          </a:p>
          <a:p>
            <a:pPr algn="just">
              <a:lnSpc>
                <a:spcPts val="2400"/>
              </a:lnSpc>
              <a:buFont typeface="Arial" panose="020B0604020202020204" pitchFamily="34" charset="0"/>
              <a:buChar char="•"/>
            </a:pPr>
            <a:endParaRPr lang="en-US" sz="2800" i="0" u="none" strike="noStrike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sz="280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Second LSTM Layer: 25 neurons, only outputs final result from the sequence, and applies small L1 and L2 regularization to its weights to reduce overfitting.</a:t>
            </a:r>
          </a:p>
          <a:p>
            <a:pPr algn="just">
              <a:lnSpc>
                <a:spcPts val="2400"/>
              </a:lnSpc>
              <a:buFont typeface="Arial" panose="020B0604020202020204" pitchFamily="34" charset="0"/>
              <a:buChar char="•"/>
            </a:pPr>
            <a:endParaRPr lang="en-US" sz="2800" i="0" u="none" strike="noStrike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sz="280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Second Dropout Layer: Another 30% dropout for further regularization.</a:t>
            </a:r>
          </a:p>
          <a:p>
            <a:pPr algn="just">
              <a:lnSpc>
                <a:spcPts val="2400"/>
              </a:lnSpc>
              <a:buFont typeface="Arial" panose="020B0604020202020204" pitchFamily="34" charset="0"/>
              <a:buChar char="•"/>
            </a:pPr>
            <a:endParaRPr lang="en-US" sz="2800" i="0" u="none" strike="noStrike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sz="280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Dense Layer: The final layer with 1 neuron, predicts a single output value.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630615" y="1776711"/>
            <a:ext cx="8539480" cy="81406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5150" dirty="0"/>
              <a:t>Model</a:t>
            </a:r>
            <a:r>
              <a:rPr sz="5150" spc="-475" dirty="0"/>
              <a:t> </a:t>
            </a:r>
            <a:r>
              <a:rPr sz="5150" dirty="0"/>
              <a:t>Evaluation</a:t>
            </a:r>
            <a:r>
              <a:rPr sz="5150" spc="-475" dirty="0"/>
              <a:t> </a:t>
            </a:r>
            <a:r>
              <a:rPr sz="5150" spc="-10" dirty="0"/>
              <a:t>Metrics</a:t>
            </a:r>
            <a:endParaRPr sz="5150"/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78554" y="1894510"/>
            <a:ext cx="6496048" cy="649604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8379C6B-6FA2-411C-5FFA-1CCE6896E80D}"/>
              </a:ext>
            </a:extLst>
          </p:cNvPr>
          <p:cNvSpPr txBox="1"/>
          <p:nvPr/>
        </p:nvSpPr>
        <p:spPr>
          <a:xfrm>
            <a:off x="7997277" y="3039895"/>
            <a:ext cx="9155722" cy="53423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ts val="2400"/>
              </a:lnSpc>
            </a:pPr>
            <a:r>
              <a:rPr lang="en-US" sz="2800" b="1" i="0" u="none" strike="noStrike" dirty="0">
                <a:solidFill>
                  <a:schemeClr val="bg1"/>
                </a:solidFill>
                <a:effectLst/>
                <a:latin typeface="source-serif-pro"/>
              </a:rPr>
              <a:t>The meaning of the following evaluation metrics:</a:t>
            </a:r>
          </a:p>
          <a:p>
            <a:pPr algn="just">
              <a:lnSpc>
                <a:spcPts val="2400"/>
              </a:lnSpc>
            </a:pPr>
            <a:endParaRPr lang="en-US" sz="2800" b="0" i="0" u="none" strike="noStrike" dirty="0">
              <a:solidFill>
                <a:schemeClr val="bg1"/>
              </a:solidFill>
              <a:effectLst/>
              <a:latin typeface="source-serif-pro"/>
            </a:endParaRPr>
          </a:p>
          <a:p>
            <a:pPr algn="just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sz="2800" b="1" i="0" u="none" strike="noStrike" dirty="0">
                <a:solidFill>
                  <a:schemeClr val="bg1"/>
                </a:solidFill>
                <a:effectLst/>
                <a:latin typeface="source-serif-pro"/>
              </a:rPr>
              <a:t>RMSE (Root Mean Squared Error):</a:t>
            </a:r>
            <a:r>
              <a:rPr lang="en-US" sz="2800" b="0" i="0" u="none" strike="noStrike" dirty="0">
                <a:solidFill>
                  <a:schemeClr val="bg1"/>
                </a:solidFill>
                <a:effectLst/>
                <a:latin typeface="source-serif-pro"/>
              </a:rPr>
              <a:t> It is a standard way to measure the error of a model in predicting quantitative data.</a:t>
            </a:r>
          </a:p>
          <a:p>
            <a:pPr algn="just">
              <a:lnSpc>
                <a:spcPts val="2400"/>
              </a:lnSpc>
              <a:buFont typeface="Arial" panose="020B0604020202020204" pitchFamily="34" charset="0"/>
              <a:buChar char="•"/>
            </a:pPr>
            <a:endParaRPr lang="en-US" sz="2800" b="0" i="0" u="none" strike="noStrike" dirty="0">
              <a:solidFill>
                <a:schemeClr val="bg1"/>
              </a:solidFill>
              <a:effectLst/>
              <a:latin typeface="source-serif-pro"/>
            </a:endParaRPr>
          </a:p>
          <a:p>
            <a:pPr algn="just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sz="2800" b="1" i="0" u="none" strike="noStrike" dirty="0">
                <a:solidFill>
                  <a:schemeClr val="bg1"/>
                </a:solidFill>
                <a:effectLst/>
                <a:latin typeface="source-serif-pro"/>
              </a:rPr>
              <a:t>MAE (Mean Absolute Error):</a:t>
            </a:r>
            <a:r>
              <a:rPr lang="en-US" sz="2800" b="0" i="0" u="none" strike="noStrike" dirty="0">
                <a:solidFill>
                  <a:schemeClr val="bg1"/>
                </a:solidFill>
                <a:effectLst/>
                <a:latin typeface="source-serif-pro"/>
              </a:rPr>
              <a:t> It measures the average magnitude of the errors in a set of predictions, without considering their direction.</a:t>
            </a:r>
          </a:p>
          <a:p>
            <a:pPr algn="just">
              <a:lnSpc>
                <a:spcPts val="2400"/>
              </a:lnSpc>
              <a:buFont typeface="Arial" panose="020B0604020202020204" pitchFamily="34" charset="0"/>
              <a:buChar char="•"/>
            </a:pPr>
            <a:endParaRPr lang="en-US" sz="2800" b="0" i="0" u="none" strike="noStrike" dirty="0">
              <a:solidFill>
                <a:schemeClr val="bg1"/>
              </a:solidFill>
              <a:effectLst/>
              <a:latin typeface="source-serif-pro"/>
            </a:endParaRPr>
          </a:p>
          <a:p>
            <a:pPr algn="just">
              <a:lnSpc>
                <a:spcPts val="2400"/>
              </a:lnSpc>
            </a:pPr>
            <a:r>
              <a:rPr lang="en-US" sz="2800" b="1" i="0" u="none" strike="noStrike" dirty="0">
                <a:solidFill>
                  <a:schemeClr val="bg1"/>
                </a:solidFill>
                <a:effectLst/>
                <a:latin typeface="source-serif-pro"/>
              </a:rPr>
              <a:t>The comparing training and test metrics for model evaluation:</a:t>
            </a:r>
          </a:p>
          <a:p>
            <a:pPr algn="just">
              <a:lnSpc>
                <a:spcPts val="2400"/>
              </a:lnSpc>
            </a:pPr>
            <a:endParaRPr lang="en-US" sz="2800" b="0" i="0" u="none" strike="noStrike" dirty="0">
              <a:solidFill>
                <a:schemeClr val="bg1"/>
              </a:solidFill>
              <a:effectLst/>
              <a:latin typeface="source-serif-pro"/>
            </a:endParaRPr>
          </a:p>
          <a:p>
            <a:pPr algn="just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sz="2800" b="1" i="0" u="none" strike="noStrike" dirty="0">
                <a:solidFill>
                  <a:schemeClr val="bg1"/>
                </a:solidFill>
                <a:effectLst/>
                <a:latin typeface="source-serif-pro"/>
              </a:rPr>
              <a:t>Training RMSE and MAE:</a:t>
            </a:r>
            <a:r>
              <a:rPr lang="en-US" sz="2800" b="0" i="0" u="none" strike="noStrike" dirty="0">
                <a:solidFill>
                  <a:schemeClr val="bg1"/>
                </a:solidFill>
                <a:effectLst/>
                <a:latin typeface="source-serif-pro"/>
              </a:rPr>
              <a:t> Indicate how well the model fits the training data.</a:t>
            </a:r>
          </a:p>
          <a:p>
            <a:pPr algn="just">
              <a:lnSpc>
                <a:spcPts val="2400"/>
              </a:lnSpc>
              <a:buFont typeface="Arial" panose="020B0604020202020204" pitchFamily="34" charset="0"/>
              <a:buChar char="•"/>
            </a:pPr>
            <a:endParaRPr lang="en-US" sz="2800" b="0" i="0" u="none" strike="noStrike" dirty="0">
              <a:solidFill>
                <a:schemeClr val="bg1"/>
              </a:solidFill>
              <a:effectLst/>
              <a:latin typeface="source-serif-pro"/>
            </a:endParaRPr>
          </a:p>
          <a:p>
            <a:pPr algn="just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sz="2800" b="1" i="0" u="none" strike="noStrike" dirty="0">
                <a:solidFill>
                  <a:schemeClr val="bg1"/>
                </a:solidFill>
                <a:effectLst/>
                <a:latin typeface="source-serif-pro"/>
              </a:rPr>
              <a:t>Test RMSE and MAE:</a:t>
            </a:r>
            <a:r>
              <a:rPr lang="en-US" sz="2800" b="0" i="0" u="none" strike="noStrike" dirty="0">
                <a:solidFill>
                  <a:schemeClr val="bg1"/>
                </a:solidFill>
                <a:effectLst/>
                <a:latin typeface="source-serif-pro"/>
              </a:rPr>
              <a:t> Show how well the model is expected to perform on unseen data.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FAAC9A-3BAE-D389-84DD-06804D6119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B7E21FA5-89D1-C528-A366-347E553FC54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73150" y="1416050"/>
            <a:ext cx="8539480" cy="81406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5150" dirty="0"/>
              <a:t>Model</a:t>
            </a:r>
            <a:r>
              <a:rPr sz="5150" spc="-475" dirty="0"/>
              <a:t> </a:t>
            </a:r>
            <a:r>
              <a:rPr sz="5150" dirty="0"/>
              <a:t>Evaluation</a:t>
            </a:r>
            <a:r>
              <a:rPr sz="5150" spc="-475" dirty="0"/>
              <a:t> </a:t>
            </a:r>
            <a:r>
              <a:rPr sz="5150" spc="-10" dirty="0"/>
              <a:t>Metrics</a:t>
            </a:r>
            <a:endParaRPr sz="515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DDD3A4-6C9A-858E-FC91-E9F097E94B4D}"/>
              </a:ext>
            </a:extLst>
          </p:cNvPr>
          <p:cNvSpPr txBox="1"/>
          <p:nvPr/>
        </p:nvSpPr>
        <p:spPr>
          <a:xfrm>
            <a:off x="1073150" y="2251123"/>
            <a:ext cx="91557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/>
            <a:r>
              <a:rPr lang="en-US" sz="2800" dirty="0">
                <a:solidFill>
                  <a:schemeClr val="bg1"/>
                </a:solidFill>
              </a:rPr>
              <a:t>Test RMSE: 19.97, Test MAE: 15.19 , Test R2: 0.83</a:t>
            </a:r>
            <a:endParaRPr lang="fr-FR" sz="2800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88285E-97AC-7A84-C29C-2CBC8D40E6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9150" y="2822212"/>
            <a:ext cx="11895216" cy="6975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39971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75" dirty="0"/>
              <a:t>Real-</a:t>
            </a:r>
            <a:r>
              <a:rPr dirty="0"/>
              <a:t>World</a:t>
            </a:r>
            <a:r>
              <a:rPr spc="-375" dirty="0"/>
              <a:t> </a:t>
            </a:r>
            <a:r>
              <a:rPr spc="-60" dirty="0"/>
              <a:t>Applications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>
              <a:lnSpc>
                <a:spcPct val="101400"/>
              </a:lnSpc>
              <a:spcBef>
                <a:spcPts val="75"/>
              </a:spcBef>
              <a:tabLst>
                <a:tab pos="5876290" algn="l"/>
              </a:tabLst>
            </a:pPr>
            <a:r>
              <a:rPr dirty="0"/>
              <a:t>Advanced</a:t>
            </a:r>
            <a:r>
              <a:rPr spc="-220" dirty="0"/>
              <a:t> </a:t>
            </a:r>
            <a:r>
              <a:rPr dirty="0"/>
              <a:t>LSTM</a:t>
            </a:r>
            <a:r>
              <a:rPr spc="-215" dirty="0"/>
              <a:t> </a:t>
            </a:r>
            <a:r>
              <a:rPr dirty="0"/>
              <a:t>techniques</a:t>
            </a:r>
            <a:r>
              <a:rPr spc="-215" dirty="0"/>
              <a:t> </a:t>
            </a:r>
            <a:r>
              <a:rPr dirty="0"/>
              <a:t>are</a:t>
            </a:r>
            <a:r>
              <a:rPr spc="-215" dirty="0"/>
              <a:t> </a:t>
            </a:r>
            <a:r>
              <a:rPr dirty="0"/>
              <a:t>being</a:t>
            </a:r>
            <a:r>
              <a:rPr spc="-215" dirty="0"/>
              <a:t> </a:t>
            </a:r>
            <a:r>
              <a:rPr spc="-10" dirty="0"/>
              <a:t>applied </a:t>
            </a:r>
            <a:r>
              <a:rPr dirty="0"/>
              <a:t>in</a:t>
            </a:r>
            <a:r>
              <a:rPr spc="-80" dirty="0"/>
              <a:t> </a:t>
            </a:r>
            <a:r>
              <a:rPr spc="-10" dirty="0"/>
              <a:t>various</a:t>
            </a:r>
            <a:r>
              <a:rPr lang="en-US" spc="-10" dirty="0"/>
              <a:t> real-world applications</a:t>
            </a:r>
            <a:r>
              <a:rPr dirty="0"/>
              <a:t>	such</a:t>
            </a:r>
            <a:r>
              <a:rPr spc="-150" dirty="0"/>
              <a:t> </a:t>
            </a:r>
            <a:r>
              <a:rPr spc="-25" dirty="0"/>
              <a:t>as</a:t>
            </a:r>
          </a:p>
          <a:p>
            <a:pPr marL="12700" marR="187960">
              <a:lnSpc>
                <a:spcPts val="3229"/>
              </a:lnSpc>
              <a:spcBef>
                <a:spcPts val="35"/>
              </a:spcBef>
            </a:pPr>
            <a:r>
              <a:rPr dirty="0"/>
              <a:t>urban</a:t>
            </a:r>
            <a:r>
              <a:rPr spc="-235" dirty="0"/>
              <a:t> </a:t>
            </a:r>
            <a:r>
              <a:rPr dirty="0"/>
              <a:t>planning,</a:t>
            </a:r>
            <a:r>
              <a:rPr spc="-235" dirty="0"/>
              <a:t> </a:t>
            </a:r>
            <a:r>
              <a:rPr dirty="0"/>
              <a:t>public</a:t>
            </a:r>
            <a:r>
              <a:rPr spc="-229" dirty="0"/>
              <a:t> </a:t>
            </a:r>
            <a:r>
              <a:rPr dirty="0"/>
              <a:t>health</a:t>
            </a:r>
            <a:r>
              <a:rPr spc="-235" dirty="0"/>
              <a:t> </a:t>
            </a:r>
            <a:r>
              <a:rPr spc="-10" dirty="0"/>
              <a:t>monitoring, </a:t>
            </a:r>
            <a:r>
              <a:rPr dirty="0"/>
              <a:t>and</a:t>
            </a:r>
            <a:r>
              <a:rPr spc="-220" dirty="0"/>
              <a:t> </a:t>
            </a:r>
            <a:r>
              <a:rPr spc="-10" dirty="0"/>
              <a:t>environmental</a:t>
            </a:r>
            <a:r>
              <a:rPr spc="-215" dirty="0"/>
              <a:t> </a:t>
            </a:r>
            <a:r>
              <a:rPr spc="-40" dirty="0"/>
              <a:t>policy-</a:t>
            </a:r>
            <a:r>
              <a:rPr dirty="0"/>
              <a:t>making.</a:t>
            </a:r>
            <a:r>
              <a:rPr spc="-215" dirty="0"/>
              <a:t> </a:t>
            </a:r>
            <a:r>
              <a:rPr spc="-10" dirty="0"/>
              <a:t>Accurate</a:t>
            </a:r>
          </a:p>
          <a:p>
            <a:pPr marL="12700" marR="371475">
              <a:lnSpc>
                <a:spcPts val="3150"/>
              </a:lnSpc>
              <a:spcBef>
                <a:spcPts val="55"/>
              </a:spcBef>
            </a:pPr>
            <a:r>
              <a:rPr dirty="0"/>
              <a:t>air</a:t>
            </a:r>
            <a:r>
              <a:rPr spc="-190" dirty="0"/>
              <a:t> </a:t>
            </a:r>
            <a:r>
              <a:rPr dirty="0"/>
              <a:t>quality</a:t>
            </a:r>
            <a:r>
              <a:rPr spc="-190" dirty="0"/>
              <a:t> </a:t>
            </a:r>
            <a:r>
              <a:rPr dirty="0"/>
              <a:t>forecasts</a:t>
            </a:r>
            <a:r>
              <a:rPr spc="-185" dirty="0"/>
              <a:t> </a:t>
            </a:r>
            <a:r>
              <a:rPr dirty="0"/>
              <a:t>can</a:t>
            </a:r>
            <a:r>
              <a:rPr spc="-190" dirty="0"/>
              <a:t> </a:t>
            </a:r>
            <a:r>
              <a:rPr dirty="0"/>
              <a:t>help</a:t>
            </a:r>
            <a:r>
              <a:rPr spc="-190" dirty="0"/>
              <a:t> </a:t>
            </a:r>
            <a:r>
              <a:rPr spc="-10" dirty="0"/>
              <a:t>mitigate </a:t>
            </a:r>
            <a:r>
              <a:rPr dirty="0"/>
              <a:t>health</a:t>
            </a:r>
            <a:r>
              <a:rPr spc="-220" dirty="0"/>
              <a:t> </a:t>
            </a:r>
            <a:r>
              <a:rPr dirty="0"/>
              <a:t>risks</a:t>
            </a:r>
            <a:r>
              <a:rPr spc="-215" dirty="0"/>
              <a:t> </a:t>
            </a:r>
            <a:r>
              <a:rPr dirty="0"/>
              <a:t>and</a:t>
            </a:r>
            <a:r>
              <a:rPr spc="-215" dirty="0"/>
              <a:t> </a:t>
            </a:r>
            <a:r>
              <a:rPr dirty="0"/>
              <a:t>improve</a:t>
            </a:r>
            <a:r>
              <a:rPr spc="-215" dirty="0"/>
              <a:t> </a:t>
            </a:r>
            <a:r>
              <a:rPr dirty="0"/>
              <a:t>community</a:t>
            </a:r>
            <a:r>
              <a:rPr spc="-215" dirty="0"/>
              <a:t> </a:t>
            </a:r>
            <a:r>
              <a:rPr spc="-10" dirty="0"/>
              <a:t>well-</a:t>
            </a:r>
          </a:p>
          <a:p>
            <a:pPr marL="12700">
              <a:lnSpc>
                <a:spcPts val="3125"/>
              </a:lnSpc>
            </a:pPr>
            <a:r>
              <a:rPr dirty="0"/>
              <a:t>being</a:t>
            </a:r>
            <a:r>
              <a:rPr spc="-225" dirty="0"/>
              <a:t> </a:t>
            </a:r>
            <a:r>
              <a:rPr dirty="0"/>
              <a:t>through</a:t>
            </a:r>
            <a:r>
              <a:rPr spc="-220" dirty="0"/>
              <a:t> </a:t>
            </a:r>
            <a:r>
              <a:rPr dirty="0"/>
              <a:t>informed</a:t>
            </a:r>
            <a:r>
              <a:rPr spc="-220" dirty="0"/>
              <a:t> </a:t>
            </a:r>
            <a:r>
              <a:rPr spc="-40" dirty="0"/>
              <a:t>decision-</a:t>
            </a:r>
            <a:r>
              <a:rPr spc="-10" dirty="0"/>
              <a:t>making.</a:t>
            </a: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22285" y="2694496"/>
            <a:ext cx="6496049" cy="64103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-1"/>
            <a:ext cx="18288000" cy="1028700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421836" y="1064711"/>
            <a:ext cx="15442565" cy="8155940"/>
            <a:chOff x="1421836" y="1064711"/>
            <a:chExt cx="15442565" cy="8155940"/>
          </a:xfrm>
        </p:grpSpPr>
        <p:sp>
          <p:nvSpPr>
            <p:cNvPr id="4" name="object 4"/>
            <p:cNvSpPr/>
            <p:nvPr/>
          </p:nvSpPr>
          <p:spPr>
            <a:xfrm>
              <a:off x="1431367" y="1074247"/>
              <a:ext cx="15423515" cy="8136890"/>
            </a:xfrm>
            <a:custGeom>
              <a:avLst/>
              <a:gdLst/>
              <a:ahLst/>
              <a:cxnLst/>
              <a:rect l="l" t="t" r="r" b="b"/>
              <a:pathLst>
                <a:path w="15423515" h="8136890">
                  <a:moveTo>
                    <a:pt x="7711936" y="8136604"/>
                  </a:moveTo>
                  <a:lnTo>
                    <a:pt x="0" y="8136604"/>
                  </a:lnTo>
                  <a:lnTo>
                    <a:pt x="0" y="0"/>
                  </a:lnTo>
                  <a:lnTo>
                    <a:pt x="15423097" y="0"/>
                  </a:lnTo>
                  <a:lnTo>
                    <a:pt x="15423097" y="8136604"/>
                  </a:lnTo>
                  <a:lnTo>
                    <a:pt x="7711936" y="8136604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431361" y="1074236"/>
              <a:ext cx="15423515" cy="742315"/>
            </a:xfrm>
            <a:custGeom>
              <a:avLst/>
              <a:gdLst/>
              <a:ahLst/>
              <a:cxnLst/>
              <a:rect l="l" t="t" r="r" b="b"/>
              <a:pathLst>
                <a:path w="15423515" h="742314">
                  <a:moveTo>
                    <a:pt x="7711876" y="742250"/>
                  </a:moveTo>
                  <a:lnTo>
                    <a:pt x="0" y="742250"/>
                  </a:lnTo>
                  <a:lnTo>
                    <a:pt x="0" y="0"/>
                  </a:lnTo>
                  <a:lnTo>
                    <a:pt x="15423016" y="0"/>
                  </a:lnTo>
                  <a:lnTo>
                    <a:pt x="15423016" y="742250"/>
                  </a:lnTo>
                  <a:lnTo>
                    <a:pt x="7711876" y="742250"/>
                  </a:lnTo>
                  <a:close/>
                </a:path>
              </a:pathLst>
            </a:custGeom>
            <a:ln w="1871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6330320" y="1298929"/>
              <a:ext cx="226060" cy="225425"/>
            </a:xfrm>
            <a:custGeom>
              <a:avLst/>
              <a:gdLst/>
              <a:ahLst/>
              <a:cxnLst/>
              <a:rect l="l" t="t" r="r" b="b"/>
              <a:pathLst>
                <a:path w="226059" h="225425">
                  <a:moveTo>
                    <a:pt x="761" y="0"/>
                  </a:moveTo>
                  <a:lnTo>
                    <a:pt x="226002" y="225354"/>
                  </a:lnTo>
                </a:path>
                <a:path w="226059" h="225425">
                  <a:moveTo>
                    <a:pt x="225240" y="0"/>
                  </a:moveTo>
                  <a:lnTo>
                    <a:pt x="0" y="225354"/>
                  </a:lnTo>
                </a:path>
              </a:pathLst>
            </a:custGeom>
            <a:ln w="1871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5259545" y="1411211"/>
              <a:ext cx="320040" cy="20320"/>
            </a:xfrm>
            <a:custGeom>
              <a:avLst/>
              <a:gdLst/>
              <a:ahLst/>
              <a:cxnLst/>
              <a:rect l="l" t="t" r="r" b="b"/>
              <a:pathLst>
                <a:path w="320040" h="20319">
                  <a:moveTo>
                    <a:pt x="319786" y="1435"/>
                  </a:moveTo>
                  <a:lnTo>
                    <a:pt x="127" y="0"/>
                  </a:lnTo>
                  <a:lnTo>
                    <a:pt x="0" y="18719"/>
                  </a:lnTo>
                  <a:lnTo>
                    <a:pt x="319659" y="20167"/>
                  </a:lnTo>
                  <a:lnTo>
                    <a:pt x="319786" y="143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5842869" y="1298879"/>
              <a:ext cx="224790" cy="224790"/>
            </a:xfrm>
            <a:custGeom>
              <a:avLst/>
              <a:gdLst/>
              <a:ahLst/>
              <a:cxnLst/>
              <a:rect l="l" t="t" r="r" b="b"/>
              <a:pathLst>
                <a:path w="224790" h="224790">
                  <a:moveTo>
                    <a:pt x="112268" y="224612"/>
                  </a:moveTo>
                  <a:lnTo>
                    <a:pt x="0" y="224612"/>
                  </a:lnTo>
                  <a:lnTo>
                    <a:pt x="0" y="0"/>
                  </a:lnTo>
                  <a:lnTo>
                    <a:pt x="224663" y="0"/>
                  </a:lnTo>
                  <a:lnTo>
                    <a:pt x="224663" y="224612"/>
                  </a:lnTo>
                  <a:lnTo>
                    <a:pt x="112268" y="224612"/>
                  </a:lnTo>
                  <a:close/>
                </a:path>
              </a:pathLst>
            </a:custGeom>
            <a:ln w="1871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869871" y="2133765"/>
            <a:ext cx="11711940" cy="83693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300" dirty="0"/>
              <a:t>Conclusion</a:t>
            </a:r>
            <a:r>
              <a:rPr sz="5300" spc="-409" dirty="0"/>
              <a:t> </a:t>
            </a:r>
            <a:r>
              <a:rPr sz="5300" dirty="0"/>
              <a:t>and</a:t>
            </a:r>
            <a:r>
              <a:rPr sz="5300" spc="-409" dirty="0"/>
              <a:t> </a:t>
            </a:r>
            <a:r>
              <a:rPr sz="5300" dirty="0"/>
              <a:t>Future</a:t>
            </a:r>
            <a:r>
              <a:rPr sz="5300" spc="-409" dirty="0"/>
              <a:t> </a:t>
            </a:r>
            <a:r>
              <a:rPr sz="5300" spc="-10" dirty="0"/>
              <a:t>Directions</a:t>
            </a:r>
            <a:endParaRPr sz="5300"/>
          </a:p>
        </p:txBody>
      </p:sp>
      <p:sp>
        <p:nvSpPr>
          <p:cNvPr id="11" name="object 11"/>
          <p:cNvSpPr txBox="1"/>
          <p:nvPr/>
        </p:nvSpPr>
        <p:spPr>
          <a:xfrm>
            <a:off x="1998092" y="3933154"/>
            <a:ext cx="11613515" cy="19437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600"/>
              </a:lnSpc>
              <a:spcBef>
                <a:spcPts val="105"/>
              </a:spcBef>
              <a:tabLst>
                <a:tab pos="6930390" algn="l"/>
              </a:tabLst>
            </a:pPr>
            <a:r>
              <a:rPr sz="2500" dirty="0">
                <a:solidFill>
                  <a:srgbClr val="FFFFFF"/>
                </a:solidFill>
                <a:latin typeface="Consolas"/>
                <a:cs typeface="Consolas"/>
              </a:rPr>
              <a:t>In</a:t>
            </a:r>
            <a:r>
              <a:rPr sz="2500" spc="-5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500" spc="-10" dirty="0">
                <a:solidFill>
                  <a:srgbClr val="FFFFFF"/>
                </a:solidFill>
                <a:latin typeface="Consolas"/>
                <a:cs typeface="Consolas"/>
              </a:rPr>
              <a:t>conclusion,</a:t>
            </a:r>
            <a:r>
              <a:rPr lang="en-US" sz="2500" spc="-10" dirty="0">
                <a:solidFill>
                  <a:srgbClr val="FFFFFF"/>
                </a:solidFill>
                <a:latin typeface="Consolas"/>
                <a:cs typeface="Consolas"/>
              </a:rPr>
              <a:t> advanced LSTM techniques</a:t>
            </a:r>
            <a:r>
              <a:rPr sz="2500" dirty="0">
                <a:solidFill>
                  <a:srgbClr val="FFFFFF"/>
                </a:solidFill>
                <a:latin typeface="Consolas"/>
                <a:cs typeface="Consolas"/>
              </a:rPr>
              <a:t>	offer</a:t>
            </a:r>
            <a:r>
              <a:rPr sz="2500" spc="-5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500" spc="114" dirty="0">
                <a:solidFill>
                  <a:srgbClr val="FFFFFF"/>
                </a:solidFill>
                <a:latin typeface="Consolas"/>
                <a:cs typeface="Consolas"/>
              </a:rPr>
              <a:t>signiﬁcant</a:t>
            </a:r>
            <a:r>
              <a:rPr sz="2500" spc="-4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500" spc="-10" dirty="0">
                <a:solidFill>
                  <a:srgbClr val="FFFFFF"/>
                </a:solidFill>
                <a:latin typeface="Consolas"/>
                <a:cs typeface="Consolas"/>
              </a:rPr>
              <a:t>potential </a:t>
            </a:r>
            <a:r>
              <a:rPr sz="2500" dirty="0">
                <a:solidFill>
                  <a:srgbClr val="FFFFFF"/>
                </a:solidFill>
                <a:latin typeface="Consolas"/>
                <a:cs typeface="Consolas"/>
              </a:rPr>
              <a:t>for</a:t>
            </a:r>
            <a:r>
              <a:rPr sz="2500" spc="-13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500" dirty="0">
                <a:solidFill>
                  <a:srgbClr val="FFFFFF"/>
                </a:solidFill>
                <a:latin typeface="Consolas"/>
                <a:cs typeface="Consolas"/>
              </a:rPr>
              <a:t>improving</a:t>
            </a:r>
            <a:r>
              <a:rPr sz="2500" spc="-1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500" dirty="0">
                <a:solidFill>
                  <a:srgbClr val="FFFFFF"/>
                </a:solidFill>
                <a:latin typeface="Consolas"/>
                <a:cs typeface="Consolas"/>
              </a:rPr>
              <a:t>air</a:t>
            </a:r>
            <a:r>
              <a:rPr sz="2500" spc="-1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500" dirty="0">
                <a:solidFill>
                  <a:srgbClr val="FFFFFF"/>
                </a:solidFill>
                <a:latin typeface="Consolas"/>
                <a:cs typeface="Consolas"/>
              </a:rPr>
              <a:t>quality</a:t>
            </a:r>
            <a:r>
              <a:rPr sz="2500" spc="-13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500" dirty="0">
                <a:solidFill>
                  <a:srgbClr val="FFFFFF"/>
                </a:solidFill>
                <a:latin typeface="Consolas"/>
                <a:cs typeface="Consolas"/>
              </a:rPr>
              <a:t>forecasting.</a:t>
            </a:r>
            <a:r>
              <a:rPr sz="2500" spc="-1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500" dirty="0">
                <a:solidFill>
                  <a:srgbClr val="FFFFFF"/>
                </a:solidFill>
                <a:latin typeface="Consolas"/>
                <a:cs typeface="Consolas"/>
              </a:rPr>
              <a:t>Future</a:t>
            </a:r>
            <a:r>
              <a:rPr sz="2500" spc="-1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500" dirty="0">
                <a:solidFill>
                  <a:srgbClr val="FFFFFF"/>
                </a:solidFill>
                <a:latin typeface="Consolas"/>
                <a:cs typeface="Consolas"/>
              </a:rPr>
              <a:t>research</a:t>
            </a:r>
            <a:r>
              <a:rPr sz="2500" spc="-13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500" dirty="0">
                <a:solidFill>
                  <a:srgbClr val="FFFFFF"/>
                </a:solidFill>
                <a:latin typeface="Consolas"/>
                <a:cs typeface="Consolas"/>
              </a:rPr>
              <a:t>may</a:t>
            </a:r>
            <a:r>
              <a:rPr sz="2500" spc="-1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500" dirty="0">
                <a:solidFill>
                  <a:srgbClr val="FFFFFF"/>
                </a:solidFill>
                <a:latin typeface="Consolas"/>
                <a:cs typeface="Consolas"/>
              </a:rPr>
              <a:t>focus</a:t>
            </a:r>
            <a:r>
              <a:rPr sz="2500" spc="-1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500" spc="-25" dirty="0">
                <a:solidFill>
                  <a:srgbClr val="FFFFFF"/>
                </a:solidFill>
                <a:latin typeface="Consolas"/>
                <a:cs typeface="Consolas"/>
              </a:rPr>
              <a:t>on </a:t>
            </a:r>
            <a:r>
              <a:rPr sz="2500" dirty="0">
                <a:solidFill>
                  <a:srgbClr val="FFFFFF"/>
                </a:solidFill>
                <a:latin typeface="Consolas"/>
                <a:cs typeface="Consolas"/>
              </a:rPr>
              <a:t>integrating</a:t>
            </a:r>
            <a:r>
              <a:rPr sz="2500" spc="-1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500" dirty="0">
                <a:solidFill>
                  <a:srgbClr val="FFFFFF"/>
                </a:solidFill>
                <a:latin typeface="Consolas"/>
                <a:cs typeface="Consolas"/>
              </a:rPr>
              <a:t>LSTM</a:t>
            </a:r>
            <a:r>
              <a:rPr sz="2500" spc="-1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500" dirty="0">
                <a:solidFill>
                  <a:srgbClr val="FFFFFF"/>
                </a:solidFill>
                <a:latin typeface="Consolas"/>
                <a:cs typeface="Consolas"/>
              </a:rPr>
              <a:t>with</a:t>
            </a:r>
            <a:r>
              <a:rPr sz="2500" spc="-1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500" dirty="0">
                <a:solidFill>
                  <a:srgbClr val="FFFFFF"/>
                </a:solidFill>
                <a:latin typeface="Consolas"/>
                <a:cs typeface="Consolas"/>
              </a:rPr>
              <a:t>other</a:t>
            </a:r>
            <a:r>
              <a:rPr sz="2500" spc="-1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500" dirty="0">
                <a:solidFill>
                  <a:srgbClr val="FFFFFF"/>
                </a:solidFill>
                <a:latin typeface="Consolas"/>
                <a:cs typeface="Consolas"/>
              </a:rPr>
              <a:t>machine</a:t>
            </a:r>
            <a:r>
              <a:rPr sz="2500" spc="-1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500" dirty="0">
                <a:solidFill>
                  <a:srgbClr val="FFFFFF"/>
                </a:solidFill>
                <a:latin typeface="Consolas"/>
                <a:cs typeface="Consolas"/>
              </a:rPr>
              <a:t>learning</a:t>
            </a:r>
            <a:r>
              <a:rPr sz="2500" spc="-1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500" dirty="0">
                <a:solidFill>
                  <a:srgbClr val="FFFFFF"/>
                </a:solidFill>
                <a:latin typeface="Consolas"/>
                <a:cs typeface="Consolas"/>
              </a:rPr>
              <a:t>models</a:t>
            </a:r>
            <a:r>
              <a:rPr sz="2500" spc="-1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500" dirty="0">
                <a:solidFill>
                  <a:srgbClr val="FFFFFF"/>
                </a:solidFill>
                <a:latin typeface="Consolas"/>
                <a:cs typeface="Consolas"/>
              </a:rPr>
              <a:t>and</a:t>
            </a:r>
            <a:r>
              <a:rPr sz="2500" spc="-1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500" spc="-10" dirty="0">
                <a:solidFill>
                  <a:srgbClr val="FFFFFF"/>
                </a:solidFill>
                <a:latin typeface="Consolas"/>
                <a:cs typeface="Consolas"/>
              </a:rPr>
              <a:t>exploring </a:t>
            </a:r>
            <a:r>
              <a:rPr sz="2500" dirty="0">
                <a:solidFill>
                  <a:srgbClr val="FFFFFF"/>
                </a:solidFill>
                <a:latin typeface="Consolas"/>
                <a:cs typeface="Consolas"/>
              </a:rPr>
              <a:t>the</a:t>
            </a:r>
            <a:r>
              <a:rPr sz="2500" spc="-10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500" dirty="0">
                <a:solidFill>
                  <a:srgbClr val="FFFFFF"/>
                </a:solidFill>
                <a:latin typeface="Consolas"/>
                <a:cs typeface="Consolas"/>
              </a:rPr>
              <a:t>impact</a:t>
            </a:r>
            <a:r>
              <a:rPr sz="2500" spc="-10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500" dirty="0">
                <a:solidFill>
                  <a:srgbClr val="FFFFFF"/>
                </a:solidFill>
                <a:latin typeface="Consolas"/>
                <a:cs typeface="Consolas"/>
              </a:rPr>
              <a:t>of</a:t>
            </a:r>
            <a:r>
              <a:rPr sz="2500" spc="-10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500" dirty="0">
                <a:solidFill>
                  <a:srgbClr val="FFFFFF"/>
                </a:solidFill>
                <a:latin typeface="Consolas"/>
                <a:cs typeface="Consolas"/>
              </a:rPr>
              <a:t>emerging</a:t>
            </a:r>
            <a:r>
              <a:rPr sz="2500" spc="-10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500" dirty="0">
                <a:solidFill>
                  <a:srgbClr val="FFFFFF"/>
                </a:solidFill>
                <a:latin typeface="Consolas"/>
                <a:cs typeface="Consolas"/>
              </a:rPr>
              <a:t>data</a:t>
            </a:r>
            <a:r>
              <a:rPr sz="2500" spc="-10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500" dirty="0">
                <a:solidFill>
                  <a:srgbClr val="FFFFFF"/>
                </a:solidFill>
                <a:latin typeface="Consolas"/>
                <a:cs typeface="Consolas"/>
              </a:rPr>
              <a:t>sources</a:t>
            </a:r>
            <a:r>
              <a:rPr sz="2500" spc="-10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500" dirty="0">
                <a:solidFill>
                  <a:srgbClr val="FFFFFF"/>
                </a:solidFill>
                <a:latin typeface="Consolas"/>
                <a:cs typeface="Consolas"/>
              </a:rPr>
              <a:t>for</a:t>
            </a:r>
            <a:r>
              <a:rPr sz="2500" spc="-10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500" dirty="0">
                <a:solidFill>
                  <a:srgbClr val="FFFFFF"/>
                </a:solidFill>
                <a:latin typeface="Consolas"/>
                <a:cs typeface="Consolas"/>
              </a:rPr>
              <a:t>even</a:t>
            </a:r>
            <a:r>
              <a:rPr sz="2500" spc="-10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500" dirty="0">
                <a:solidFill>
                  <a:srgbClr val="FFFFFF"/>
                </a:solidFill>
                <a:latin typeface="Consolas"/>
                <a:cs typeface="Consolas"/>
              </a:rPr>
              <a:t>greater</a:t>
            </a:r>
            <a:r>
              <a:rPr sz="2500" spc="-10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500" spc="-10" dirty="0">
                <a:solidFill>
                  <a:srgbClr val="FFFFFF"/>
                </a:solidFill>
                <a:latin typeface="Consolas"/>
                <a:cs typeface="Consolas"/>
              </a:rPr>
              <a:t>predictive accuracy.</a:t>
            </a:r>
            <a:endParaRPr sz="2500" dirty="0">
              <a:latin typeface="Consolas"/>
              <a:cs typeface="Consola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-1"/>
            <a:ext cx="18288000" cy="1028700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421828" y="302955"/>
            <a:ext cx="15442565" cy="9681210"/>
            <a:chOff x="1421828" y="302955"/>
            <a:chExt cx="15442565" cy="9681210"/>
          </a:xfrm>
        </p:grpSpPr>
        <p:sp>
          <p:nvSpPr>
            <p:cNvPr id="4" name="object 4"/>
            <p:cNvSpPr/>
            <p:nvPr/>
          </p:nvSpPr>
          <p:spPr>
            <a:xfrm>
              <a:off x="1431353" y="313202"/>
              <a:ext cx="15423515" cy="9661525"/>
            </a:xfrm>
            <a:custGeom>
              <a:avLst/>
              <a:gdLst/>
              <a:ahLst/>
              <a:cxnLst/>
              <a:rect l="l" t="t" r="r" b="b"/>
              <a:pathLst>
                <a:path w="15423515" h="9661525">
                  <a:moveTo>
                    <a:pt x="7711897" y="9660910"/>
                  </a:moveTo>
                  <a:lnTo>
                    <a:pt x="0" y="9660910"/>
                  </a:lnTo>
                  <a:lnTo>
                    <a:pt x="0" y="0"/>
                  </a:lnTo>
                  <a:lnTo>
                    <a:pt x="15423070" y="0"/>
                  </a:lnTo>
                  <a:lnTo>
                    <a:pt x="15423070" y="9660910"/>
                  </a:lnTo>
                  <a:lnTo>
                    <a:pt x="7711897" y="9660910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431361" y="312480"/>
              <a:ext cx="15423515" cy="742315"/>
            </a:xfrm>
            <a:custGeom>
              <a:avLst/>
              <a:gdLst/>
              <a:ahLst/>
              <a:cxnLst/>
              <a:rect l="l" t="t" r="r" b="b"/>
              <a:pathLst>
                <a:path w="15423515" h="742315">
                  <a:moveTo>
                    <a:pt x="7711876" y="742237"/>
                  </a:moveTo>
                  <a:lnTo>
                    <a:pt x="0" y="742237"/>
                  </a:lnTo>
                  <a:lnTo>
                    <a:pt x="0" y="0"/>
                  </a:lnTo>
                  <a:lnTo>
                    <a:pt x="15423016" y="0"/>
                  </a:lnTo>
                  <a:lnTo>
                    <a:pt x="15423016" y="742237"/>
                  </a:lnTo>
                  <a:lnTo>
                    <a:pt x="7711876" y="742237"/>
                  </a:lnTo>
                  <a:close/>
                </a:path>
              </a:pathLst>
            </a:custGeom>
            <a:ln w="1871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6330320" y="537170"/>
              <a:ext cx="226060" cy="225425"/>
            </a:xfrm>
            <a:custGeom>
              <a:avLst/>
              <a:gdLst/>
              <a:ahLst/>
              <a:cxnLst/>
              <a:rect l="l" t="t" r="r" b="b"/>
              <a:pathLst>
                <a:path w="226059" h="225425">
                  <a:moveTo>
                    <a:pt x="761" y="0"/>
                  </a:moveTo>
                  <a:lnTo>
                    <a:pt x="226002" y="225354"/>
                  </a:lnTo>
                </a:path>
                <a:path w="226059" h="225425">
                  <a:moveTo>
                    <a:pt x="225240" y="0"/>
                  </a:moveTo>
                  <a:lnTo>
                    <a:pt x="0" y="225354"/>
                  </a:lnTo>
                </a:path>
              </a:pathLst>
            </a:custGeom>
            <a:ln w="1871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5259546" y="648728"/>
              <a:ext cx="320040" cy="20320"/>
            </a:xfrm>
            <a:custGeom>
              <a:avLst/>
              <a:gdLst/>
              <a:ahLst/>
              <a:cxnLst/>
              <a:rect l="l" t="t" r="r" b="b"/>
              <a:pathLst>
                <a:path w="320040" h="20320">
                  <a:moveTo>
                    <a:pt x="319786" y="1447"/>
                  </a:moveTo>
                  <a:lnTo>
                    <a:pt x="127" y="0"/>
                  </a:lnTo>
                  <a:lnTo>
                    <a:pt x="0" y="18732"/>
                  </a:lnTo>
                  <a:lnTo>
                    <a:pt x="319659" y="20167"/>
                  </a:lnTo>
                  <a:lnTo>
                    <a:pt x="319786" y="144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5842869" y="537121"/>
              <a:ext cx="224790" cy="224790"/>
            </a:xfrm>
            <a:custGeom>
              <a:avLst/>
              <a:gdLst/>
              <a:ahLst/>
              <a:cxnLst/>
              <a:rect l="l" t="t" r="r" b="b"/>
              <a:pathLst>
                <a:path w="224790" h="224790">
                  <a:moveTo>
                    <a:pt x="112268" y="224612"/>
                  </a:moveTo>
                  <a:lnTo>
                    <a:pt x="0" y="224612"/>
                  </a:lnTo>
                  <a:lnTo>
                    <a:pt x="0" y="0"/>
                  </a:lnTo>
                  <a:lnTo>
                    <a:pt x="224663" y="0"/>
                  </a:lnTo>
                  <a:lnTo>
                    <a:pt x="224663" y="224612"/>
                  </a:lnTo>
                  <a:lnTo>
                    <a:pt x="112268" y="224612"/>
                  </a:lnTo>
                  <a:close/>
                </a:path>
              </a:pathLst>
            </a:custGeom>
            <a:ln w="1871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6250584" y="1607845"/>
            <a:ext cx="5786755" cy="1854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0" spc="-120" dirty="0"/>
              <a:t>Thanks!</a:t>
            </a:r>
            <a:endParaRPr sz="12000"/>
          </a:p>
        </p:txBody>
      </p:sp>
      <p:sp>
        <p:nvSpPr>
          <p:cNvPr id="10" name="object 10"/>
          <p:cNvSpPr txBox="1"/>
          <p:nvPr/>
        </p:nvSpPr>
        <p:spPr>
          <a:xfrm>
            <a:off x="6225184" y="4611943"/>
            <a:ext cx="5812155" cy="531556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25"/>
              </a:spcBef>
            </a:pPr>
            <a:r>
              <a:rPr lang="en-US" sz="3350" dirty="0">
                <a:solidFill>
                  <a:srgbClr val="FFFFFF"/>
                </a:solidFill>
                <a:latin typeface="Consolas"/>
                <a:cs typeface="Consolas"/>
              </a:rPr>
              <a:t>Any Questions ?</a:t>
            </a:r>
            <a:endParaRPr sz="3350" dirty="0">
              <a:latin typeface="Consolas"/>
              <a:cs typeface="Consolas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829433" y="1572768"/>
            <a:ext cx="16883380" cy="6111240"/>
            <a:chOff x="829433" y="1572768"/>
            <a:chExt cx="16883380" cy="6111240"/>
          </a:xfrm>
        </p:grpSpPr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645640" y="1572768"/>
              <a:ext cx="984503" cy="1374648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838795" y="2925356"/>
              <a:ext cx="3540760" cy="2298700"/>
            </a:xfrm>
            <a:custGeom>
              <a:avLst/>
              <a:gdLst/>
              <a:ahLst/>
              <a:cxnLst/>
              <a:rect l="l" t="t" r="r" b="b"/>
              <a:pathLst>
                <a:path w="3540760" h="2298700">
                  <a:moveTo>
                    <a:pt x="3540215" y="0"/>
                  </a:moveTo>
                  <a:lnTo>
                    <a:pt x="0" y="0"/>
                  </a:lnTo>
                  <a:lnTo>
                    <a:pt x="0" y="2298115"/>
                  </a:lnTo>
                  <a:lnTo>
                    <a:pt x="1770470" y="2298115"/>
                  </a:lnTo>
                  <a:lnTo>
                    <a:pt x="3540215" y="2298115"/>
                  </a:lnTo>
                  <a:lnTo>
                    <a:pt x="3540215" y="0"/>
                  </a:lnTo>
                  <a:close/>
                </a:path>
              </a:pathLst>
            </a:custGeom>
            <a:solidFill>
              <a:srgbClr val="2F3B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838793" y="2924636"/>
              <a:ext cx="3540760" cy="2299335"/>
            </a:xfrm>
            <a:custGeom>
              <a:avLst/>
              <a:gdLst/>
              <a:ahLst/>
              <a:cxnLst/>
              <a:rect l="l" t="t" r="r" b="b"/>
              <a:pathLst>
                <a:path w="3540760" h="2299335">
                  <a:moveTo>
                    <a:pt x="1770461" y="2298837"/>
                  </a:moveTo>
                  <a:lnTo>
                    <a:pt x="0" y="2298837"/>
                  </a:lnTo>
                  <a:lnTo>
                    <a:pt x="0" y="723"/>
                  </a:lnTo>
                  <a:lnTo>
                    <a:pt x="3540203" y="723"/>
                  </a:lnTo>
                  <a:lnTo>
                    <a:pt x="3540203" y="2298837"/>
                  </a:lnTo>
                  <a:lnTo>
                    <a:pt x="1770461" y="2298837"/>
                  </a:lnTo>
                  <a:close/>
                </a:path>
                <a:path w="3540760" h="2299335">
                  <a:moveTo>
                    <a:pt x="1770461" y="753791"/>
                  </a:moveTo>
                  <a:lnTo>
                    <a:pt x="0" y="753791"/>
                  </a:lnTo>
                  <a:lnTo>
                    <a:pt x="0" y="0"/>
                  </a:lnTo>
                  <a:lnTo>
                    <a:pt x="3540203" y="0"/>
                  </a:lnTo>
                  <a:lnTo>
                    <a:pt x="3540203" y="753791"/>
                  </a:lnTo>
                  <a:lnTo>
                    <a:pt x="1770461" y="753791"/>
                  </a:lnTo>
                  <a:close/>
                </a:path>
                <a:path w="3540760" h="2299335">
                  <a:moveTo>
                    <a:pt x="3008837" y="228226"/>
                  </a:moveTo>
                  <a:lnTo>
                    <a:pt x="3237086" y="456452"/>
                  </a:lnTo>
                </a:path>
                <a:path w="3540760" h="2299335">
                  <a:moveTo>
                    <a:pt x="3236362" y="228226"/>
                  </a:moveTo>
                  <a:lnTo>
                    <a:pt x="3008126" y="456452"/>
                  </a:lnTo>
                </a:path>
                <a:path w="3540760" h="2299335">
                  <a:moveTo>
                    <a:pt x="1921657" y="341977"/>
                  </a:moveTo>
                  <a:lnTo>
                    <a:pt x="2245653" y="343425"/>
                  </a:lnTo>
                </a:path>
                <a:path w="3540760" h="2299335">
                  <a:moveTo>
                    <a:pt x="2627245" y="455729"/>
                  </a:moveTo>
                  <a:lnTo>
                    <a:pt x="2513489" y="455729"/>
                  </a:lnTo>
                  <a:lnTo>
                    <a:pt x="2513489" y="228226"/>
                  </a:lnTo>
                  <a:lnTo>
                    <a:pt x="2741014" y="228226"/>
                  </a:lnTo>
                  <a:lnTo>
                    <a:pt x="2741014" y="455729"/>
                  </a:lnTo>
                  <a:lnTo>
                    <a:pt x="2627245" y="455729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34440" y="3980688"/>
              <a:ext cx="850392" cy="947927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37816" y="3980688"/>
              <a:ext cx="460248" cy="947927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243072" y="3980688"/>
              <a:ext cx="633984" cy="947927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45552" y="2929166"/>
              <a:ext cx="3524250" cy="2314575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14954377" y="5376240"/>
              <a:ext cx="2748915" cy="2298700"/>
            </a:xfrm>
            <a:custGeom>
              <a:avLst/>
              <a:gdLst/>
              <a:ahLst/>
              <a:cxnLst/>
              <a:rect l="l" t="t" r="r" b="b"/>
              <a:pathLst>
                <a:path w="2748915" h="2298700">
                  <a:moveTo>
                    <a:pt x="2748915" y="0"/>
                  </a:moveTo>
                  <a:lnTo>
                    <a:pt x="0" y="0"/>
                  </a:lnTo>
                  <a:lnTo>
                    <a:pt x="0" y="2298115"/>
                  </a:lnTo>
                  <a:lnTo>
                    <a:pt x="1374521" y="2298115"/>
                  </a:lnTo>
                  <a:lnTo>
                    <a:pt x="2748915" y="2298115"/>
                  </a:lnTo>
                  <a:lnTo>
                    <a:pt x="2748915" y="0"/>
                  </a:lnTo>
                  <a:close/>
                </a:path>
              </a:pathLst>
            </a:custGeom>
            <a:solidFill>
              <a:srgbClr val="2F3B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4954272" y="5375527"/>
              <a:ext cx="2749550" cy="2299335"/>
            </a:xfrm>
            <a:custGeom>
              <a:avLst/>
              <a:gdLst/>
              <a:ahLst/>
              <a:cxnLst/>
              <a:rect l="l" t="t" r="r" b="b"/>
              <a:pathLst>
                <a:path w="2749550" h="2299334">
                  <a:moveTo>
                    <a:pt x="1374534" y="2298830"/>
                  </a:moveTo>
                  <a:lnTo>
                    <a:pt x="0" y="2298830"/>
                  </a:lnTo>
                  <a:lnTo>
                    <a:pt x="0" y="711"/>
                  </a:lnTo>
                  <a:lnTo>
                    <a:pt x="2748942" y="711"/>
                  </a:lnTo>
                  <a:lnTo>
                    <a:pt x="2748942" y="2298830"/>
                  </a:lnTo>
                  <a:lnTo>
                    <a:pt x="1374534" y="2298830"/>
                  </a:lnTo>
                  <a:close/>
                </a:path>
                <a:path w="2749550" h="2299334">
                  <a:moveTo>
                    <a:pt x="1374534" y="753797"/>
                  </a:moveTo>
                  <a:lnTo>
                    <a:pt x="0" y="753797"/>
                  </a:lnTo>
                  <a:lnTo>
                    <a:pt x="0" y="0"/>
                  </a:lnTo>
                  <a:lnTo>
                    <a:pt x="2748942" y="0"/>
                  </a:lnTo>
                  <a:lnTo>
                    <a:pt x="2748942" y="753797"/>
                  </a:lnTo>
                  <a:lnTo>
                    <a:pt x="1374534" y="753797"/>
                  </a:lnTo>
                  <a:close/>
                </a:path>
                <a:path w="2749550" h="2299334">
                  <a:moveTo>
                    <a:pt x="2330600" y="264943"/>
                  </a:moveTo>
                  <a:lnTo>
                    <a:pt x="2558821" y="493171"/>
                  </a:lnTo>
                </a:path>
                <a:path w="2749550" h="2299334">
                  <a:moveTo>
                    <a:pt x="2558186" y="264943"/>
                  </a:moveTo>
                  <a:lnTo>
                    <a:pt x="2329965" y="493171"/>
                  </a:lnTo>
                </a:path>
                <a:path w="2749550" h="2299334">
                  <a:moveTo>
                    <a:pt x="1243469" y="378695"/>
                  </a:moveTo>
                  <a:lnTo>
                    <a:pt x="1567449" y="380130"/>
                  </a:lnTo>
                </a:path>
                <a:path w="2749550" h="2299334">
                  <a:moveTo>
                    <a:pt x="1949088" y="492447"/>
                  </a:moveTo>
                  <a:lnTo>
                    <a:pt x="1835295" y="492447"/>
                  </a:lnTo>
                  <a:lnTo>
                    <a:pt x="1835295" y="264219"/>
                  </a:lnTo>
                  <a:lnTo>
                    <a:pt x="2062754" y="264219"/>
                  </a:lnTo>
                  <a:lnTo>
                    <a:pt x="2062754" y="492447"/>
                  </a:lnTo>
                  <a:lnTo>
                    <a:pt x="1949088" y="492447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691103" y="6416040"/>
              <a:ext cx="490728" cy="944879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492727" y="6416040"/>
              <a:ext cx="460248" cy="944879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946376" y="5365750"/>
              <a:ext cx="2752725" cy="2314575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66515" y="1416050"/>
            <a:ext cx="13928324" cy="75084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4800" spc="-10" dirty="0"/>
              <a:t>Understanding Air Quality Forecasting</a:t>
            </a:r>
            <a:endParaRPr sz="4800" spc="-30" dirty="0"/>
          </a:p>
        </p:txBody>
      </p:sp>
      <p:pic>
        <p:nvPicPr>
          <p:cNvPr id="8" name="object 7">
            <a:extLst>
              <a:ext uri="{FF2B5EF4-FFF2-40B4-BE49-F238E27FC236}">
                <a16:creationId xmlns:a16="http://schemas.microsoft.com/office/drawing/2014/main" id="{65EA667A-97C9-A29B-EFEA-C4AF5DDA7A33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579711" y="2421514"/>
            <a:ext cx="6496049" cy="641032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BB74A5C-F663-3313-5A3E-8F10BC49D060}"/>
              </a:ext>
            </a:extLst>
          </p:cNvPr>
          <p:cNvSpPr txBox="1"/>
          <p:nvPr/>
        </p:nvSpPr>
        <p:spPr>
          <a:xfrm>
            <a:off x="1225430" y="2863850"/>
            <a:ext cx="649604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/>
            <a:r>
              <a:rPr lang="en-US" sz="4000" b="0" i="0" u="none" strike="noStrike" dirty="0">
                <a:solidFill>
                  <a:schemeClr val="bg1"/>
                </a:solidFill>
                <a:effectLst/>
                <a:latin typeface="Al Tarikh" pitchFamily="2" charset="-78"/>
                <a:cs typeface="Al Tarikh" pitchFamily="2" charset="-78"/>
              </a:rPr>
              <a:t>Why Predict Air Quality?</a:t>
            </a:r>
            <a:endParaRPr lang="fr-FR" sz="40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chemeClr val="bg1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Al Tarikh" pitchFamily="2" charset="-78"/>
              <a:cs typeface="Al Tarikh" pitchFamily="2" charset="-78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7277BBC-62FA-1BBE-F47F-351DCE86AE12}"/>
              </a:ext>
            </a:extLst>
          </p:cNvPr>
          <p:cNvSpPr txBox="1"/>
          <p:nvPr/>
        </p:nvSpPr>
        <p:spPr>
          <a:xfrm>
            <a:off x="1166515" y="3764855"/>
            <a:ext cx="9155722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rtl="0"/>
            <a:r>
              <a:rPr lang="en-US" sz="2800" b="0" i="0" u="none" strike="noStrike" dirty="0">
                <a:solidFill>
                  <a:schemeClr val="bg1"/>
                </a:solidFill>
                <a:effectLst/>
              </a:rPr>
              <a:t>-</a:t>
            </a:r>
            <a:r>
              <a:rPr lang="en-US" sz="2800" b="0" i="0" u="none" strike="noStrike" dirty="0">
                <a:solidFill>
                  <a:schemeClr val="bg1"/>
                </a:solidFill>
                <a:effectLst/>
                <a:latin typeface="-webkit-standard"/>
              </a:rPr>
              <a:t> Rising pollution levels and their impact on health.</a:t>
            </a:r>
          </a:p>
          <a:p>
            <a:pPr algn="l" rtl="0"/>
            <a:endParaRPr lang="en-US" sz="2800" b="0" i="0" u="none" strike="noStrike" dirty="0">
              <a:solidFill>
                <a:schemeClr val="bg1"/>
              </a:solidFill>
              <a:effectLst/>
              <a:latin typeface="-webkit-standard"/>
            </a:endParaRPr>
          </a:p>
          <a:p>
            <a:pPr algn="just" rtl="0"/>
            <a:r>
              <a:rPr lang="en-US" sz="2800" b="0" i="0" u="none" strike="noStrike" dirty="0">
                <a:solidFill>
                  <a:schemeClr val="bg1"/>
                </a:solidFill>
                <a:effectLst/>
                <a:latin typeface="-webkit-standard"/>
              </a:rPr>
              <a:t> </a:t>
            </a:r>
            <a:r>
              <a:rPr lang="en-US" sz="2800" b="0" i="0" u="none" strike="noStrike" dirty="0">
                <a:solidFill>
                  <a:schemeClr val="bg1"/>
                </a:solidFill>
                <a:effectLst/>
              </a:rPr>
              <a:t>-</a:t>
            </a:r>
            <a:r>
              <a:rPr lang="en-US" sz="2800" b="0" i="0" u="none" strike="noStrike" dirty="0">
                <a:solidFill>
                  <a:schemeClr val="bg1"/>
                </a:solidFill>
                <a:effectLst/>
                <a:latin typeface="-webkit-standard"/>
              </a:rPr>
              <a:t> Importance of accurate forecasting for policy and personal planning.</a:t>
            </a:r>
            <a:endParaRPr lang="fr-FR" sz="2800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91033ED-01DE-4963-EA09-5A73378184F4}"/>
              </a:ext>
            </a:extLst>
          </p:cNvPr>
          <p:cNvSpPr txBox="1"/>
          <p:nvPr/>
        </p:nvSpPr>
        <p:spPr>
          <a:xfrm>
            <a:off x="1243015" y="6333551"/>
            <a:ext cx="649604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/>
            <a:r>
              <a:rPr lang="en-US" sz="4000" b="0" i="0" u="none" strike="noStrike" dirty="0">
                <a:solidFill>
                  <a:schemeClr val="bg1"/>
                </a:solidFill>
                <a:effectLst/>
                <a:latin typeface="Al Tarikh" pitchFamily="2" charset="-78"/>
                <a:cs typeface="Al Tarikh" pitchFamily="2" charset="-78"/>
              </a:rPr>
              <a:t>What </a:t>
            </a:r>
            <a:r>
              <a:rPr lang="en-US" sz="4000" dirty="0">
                <a:solidFill>
                  <a:schemeClr val="bg1"/>
                </a:solidFill>
                <a:latin typeface="Al Tarikh" pitchFamily="2" charset="-78"/>
                <a:cs typeface="Al Tarikh" pitchFamily="2" charset="-78"/>
              </a:rPr>
              <a:t> is an LSTM ?</a:t>
            </a:r>
            <a:endParaRPr lang="fr-FR" sz="40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chemeClr val="bg1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Al Tarikh" pitchFamily="2" charset="-78"/>
              <a:cs typeface="Al Tarikh" pitchFamily="2" charset="-78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9ADEBF3-DAF7-2EC5-CCCE-F96D824085E9}"/>
              </a:ext>
            </a:extLst>
          </p:cNvPr>
          <p:cNvSpPr txBox="1"/>
          <p:nvPr/>
        </p:nvSpPr>
        <p:spPr>
          <a:xfrm>
            <a:off x="1243015" y="7209732"/>
            <a:ext cx="915572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rtl="0"/>
            <a:r>
              <a:rPr lang="en-US" sz="2800" b="0" i="0" u="none" strike="noStrike" dirty="0">
                <a:solidFill>
                  <a:schemeClr val="bg1"/>
                </a:solidFill>
                <a:effectLst/>
              </a:rPr>
              <a:t>- </a:t>
            </a:r>
            <a:r>
              <a:rPr lang="en-US" sz="2800" b="0" i="0" u="none" strike="noStrike" dirty="0">
                <a:solidFill>
                  <a:schemeClr val="bg1"/>
                </a:solidFill>
                <a:effectLst/>
                <a:latin typeface="-webkit-standard"/>
              </a:rPr>
              <a:t>A specialized type of neural network for time-dependent data.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10182" y="1328503"/>
            <a:ext cx="12365355" cy="185884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pc="-20" dirty="0"/>
              <a:t>Understanding LSTMs and Time Series Analysis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D5067C6-EF39-5A75-13C0-9893F6BF2E98}"/>
              </a:ext>
            </a:extLst>
          </p:cNvPr>
          <p:cNvSpPr txBox="1"/>
          <p:nvPr/>
        </p:nvSpPr>
        <p:spPr>
          <a:xfrm>
            <a:off x="1610182" y="4083050"/>
            <a:ext cx="13106888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3200" b="1" i="0" u="none" strike="noStrike" dirty="0">
                <a:solidFill>
                  <a:schemeClr val="bg1"/>
                </a:solidFill>
                <a:effectLst/>
              </a:rPr>
              <a:t>Time Series Analysis</a:t>
            </a:r>
            <a:r>
              <a:rPr lang="en-US" sz="3200" b="0" i="0" u="none" strike="noStrike" dirty="0">
                <a:solidFill>
                  <a:schemeClr val="bg1"/>
                </a:solidFill>
                <a:effectLst/>
              </a:rPr>
              <a:t>: Focuses on trends, seasonality, and patterns in sequential data.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sz="3200" b="0" i="0" u="none" strike="noStrike" dirty="0">
              <a:solidFill>
                <a:schemeClr val="bg1"/>
              </a:solidFill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3200" b="1" i="0" u="none" strike="noStrike" dirty="0">
                <a:solidFill>
                  <a:schemeClr val="bg1"/>
                </a:solidFill>
                <a:effectLst/>
              </a:rPr>
              <a:t>LSTM Overview</a:t>
            </a:r>
            <a:r>
              <a:rPr lang="en-US" sz="3200" b="0" i="0" u="none" strike="noStrike" dirty="0">
                <a:solidFill>
                  <a:schemeClr val="bg1"/>
                </a:solidFill>
                <a:effectLst/>
              </a:rPr>
              <a:t>: An advanced neural network for time-dependent data, ideal for forecasting.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sz="3200" b="0" i="0" u="none" strike="noStrike" dirty="0">
              <a:solidFill>
                <a:schemeClr val="bg1"/>
              </a:solidFill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3200" b="1" i="0" u="none" strike="noStrike" dirty="0">
                <a:solidFill>
                  <a:schemeClr val="bg1"/>
                </a:solidFill>
                <a:effectLst/>
              </a:rPr>
              <a:t>Key Advantage</a:t>
            </a:r>
            <a:r>
              <a:rPr lang="en-US" sz="3200" b="0" i="0" u="none" strike="noStrike" dirty="0">
                <a:solidFill>
                  <a:schemeClr val="bg1"/>
                </a:solidFill>
                <a:effectLst/>
              </a:rPr>
              <a:t>: Retains long-term dependencies while filtering noise effectively.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50481F-2107-5DC8-1C68-E483260AF4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59B5834C-339B-3A3E-9FF2-A0107250F35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610182" y="1328503"/>
            <a:ext cx="12365355" cy="93551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pc="-20" dirty="0"/>
              <a:t>The Basics of RNN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C5AE0A-2124-AB3D-E507-D3DF50C0B0CC}"/>
              </a:ext>
            </a:extLst>
          </p:cNvPr>
          <p:cNvSpPr txBox="1"/>
          <p:nvPr/>
        </p:nvSpPr>
        <p:spPr>
          <a:xfrm>
            <a:off x="882650" y="6140450"/>
            <a:ext cx="16535400" cy="38170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sz="3200" b="1" i="0" u="none" strike="noStrike" dirty="0">
                <a:solidFill>
                  <a:schemeClr val="bg1"/>
                </a:solidFill>
                <a:effectLst/>
                <a:latin typeface="source-serif-pro"/>
              </a:rPr>
              <a:t>Basic idea:</a:t>
            </a:r>
            <a:r>
              <a:rPr lang="en-US" sz="3200" b="0" i="0" u="none" strike="noStrike" dirty="0">
                <a:solidFill>
                  <a:schemeClr val="bg1"/>
                </a:solidFill>
                <a:effectLst/>
                <a:latin typeface="source-serif-pro"/>
              </a:rPr>
              <a:t> RNNs are used to process sequences of data like text, time series, and -omics data, which excel in tasks such as language modeling, speech recognition, and gene expression prediction.</a:t>
            </a:r>
          </a:p>
          <a:p>
            <a:pPr algn="l">
              <a:lnSpc>
                <a:spcPts val="2400"/>
              </a:lnSpc>
              <a:buFont typeface="Arial" panose="020B0604020202020204" pitchFamily="34" charset="0"/>
              <a:buChar char="•"/>
            </a:pPr>
            <a:endParaRPr lang="en-US" sz="3200" b="0" i="0" u="none" strike="noStrike" dirty="0">
              <a:solidFill>
                <a:schemeClr val="bg1"/>
              </a:solidFill>
              <a:effectLst/>
              <a:latin typeface="source-serif-pro"/>
            </a:endParaRPr>
          </a:p>
          <a:p>
            <a:pPr algn="l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sz="3200" b="1" i="0" u="none" strike="noStrike" dirty="0">
                <a:solidFill>
                  <a:schemeClr val="bg1"/>
                </a:solidFill>
                <a:effectLst/>
                <a:latin typeface="source-serif-pro"/>
              </a:rPr>
              <a:t>Structure:</a:t>
            </a:r>
            <a:r>
              <a:rPr lang="en-US" sz="3200" b="0" i="0" u="none" strike="noStrike" dirty="0">
                <a:solidFill>
                  <a:schemeClr val="bg1"/>
                </a:solidFill>
                <a:effectLst/>
                <a:latin typeface="source-serif-pro"/>
              </a:rPr>
              <a:t> They have a memory to persist previous information, which allows them to process sequences of inputs by using their internal state (memory) to store information about earlier inputs (Figure 1).</a:t>
            </a:r>
          </a:p>
          <a:p>
            <a:pPr algn="l">
              <a:lnSpc>
                <a:spcPts val="2400"/>
              </a:lnSpc>
              <a:buFont typeface="Arial" panose="020B0604020202020204" pitchFamily="34" charset="0"/>
              <a:buChar char="•"/>
            </a:pPr>
            <a:endParaRPr lang="en-US" sz="3200" b="0" i="0" u="none" strike="noStrike" dirty="0">
              <a:solidFill>
                <a:schemeClr val="bg1"/>
              </a:solidFill>
              <a:effectLst/>
              <a:latin typeface="source-serif-pro"/>
            </a:endParaRPr>
          </a:p>
          <a:p>
            <a:pPr algn="l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sz="3200" b="1" i="0" u="none" strike="noStrike" dirty="0">
                <a:solidFill>
                  <a:schemeClr val="bg1"/>
                </a:solidFill>
                <a:effectLst/>
                <a:latin typeface="source-serif-pro"/>
              </a:rPr>
              <a:t>Problem:</a:t>
            </a:r>
            <a:r>
              <a:rPr lang="en-US" sz="3200" b="0" i="0" u="none" strike="noStrike" dirty="0">
                <a:solidFill>
                  <a:schemeClr val="bg1"/>
                </a:solidFill>
                <a:effectLst/>
                <a:latin typeface="source-serif-pro"/>
              </a:rPr>
              <a:t> They often have difficulty maintaining long-term memory of sequence data dependencies. For example, if there exists a large gap between relevant information and the point where it is needed, then RNNs can’t learn effectively. The issue is called the “vanishing gradient problem.”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D0FF20B-7386-4C22-4773-A295482BE4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1550" y="2264016"/>
            <a:ext cx="10896600" cy="332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78019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D95905-FDF1-3D48-822D-6E3DBD07A5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F1A9D90E-3ACA-F9B9-0BC3-F2D56F9AD06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04595" y="1296752"/>
            <a:ext cx="12365355" cy="93551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pc="-20" dirty="0"/>
              <a:t>Advancements with LSTM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8D0F87B-3574-92DA-120F-F100A4E4E20A}"/>
              </a:ext>
            </a:extLst>
          </p:cNvPr>
          <p:cNvSpPr txBox="1"/>
          <p:nvPr/>
        </p:nvSpPr>
        <p:spPr>
          <a:xfrm>
            <a:off x="882650" y="6445250"/>
            <a:ext cx="16535400" cy="35092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sz="3200" b="1" i="0" u="none" strike="noStrike" dirty="0">
                <a:solidFill>
                  <a:schemeClr val="bg1"/>
                </a:solidFill>
                <a:effectLst/>
                <a:latin typeface="source-serif-pro"/>
              </a:rPr>
              <a:t>Enhanced RNN:</a:t>
            </a:r>
            <a:r>
              <a:rPr lang="en-US" sz="3200" b="0" i="0" u="none" strike="noStrike" dirty="0">
                <a:solidFill>
                  <a:schemeClr val="bg1"/>
                </a:solidFill>
                <a:effectLst/>
                <a:latin typeface="source-serif-pro"/>
              </a:rPr>
              <a:t> LSTMs are created to fix the vanishing gradient problem.</a:t>
            </a:r>
          </a:p>
          <a:p>
            <a:pPr algn="l">
              <a:lnSpc>
                <a:spcPts val="2400"/>
              </a:lnSpc>
              <a:buFont typeface="Arial" panose="020B0604020202020204" pitchFamily="34" charset="0"/>
              <a:buChar char="•"/>
            </a:pPr>
            <a:endParaRPr lang="en-US" sz="3200" b="0" i="0" u="none" strike="noStrike" dirty="0">
              <a:solidFill>
                <a:schemeClr val="bg1"/>
              </a:solidFill>
              <a:effectLst/>
              <a:latin typeface="source-serif-pro"/>
            </a:endParaRPr>
          </a:p>
          <a:p>
            <a:pPr algn="l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sz="3200" b="1" i="0" u="none" strike="noStrike" dirty="0">
                <a:solidFill>
                  <a:schemeClr val="bg1"/>
                </a:solidFill>
                <a:effectLst/>
                <a:latin typeface="source-serif-pro"/>
              </a:rPr>
              <a:t>Structure:</a:t>
            </a:r>
            <a:r>
              <a:rPr lang="en-US" sz="3200" b="0" i="0" u="none" strike="noStrike" dirty="0">
                <a:solidFill>
                  <a:schemeClr val="bg1"/>
                </a:solidFill>
                <a:effectLst/>
                <a:latin typeface="source-serif-pro"/>
              </a:rPr>
              <a:t> They have added components called gates, such as input, output, and forget gates, into their structure, which is more complex than RNNs.</a:t>
            </a:r>
          </a:p>
          <a:p>
            <a:pPr algn="l">
              <a:lnSpc>
                <a:spcPts val="2400"/>
              </a:lnSpc>
            </a:pPr>
            <a:br>
              <a:rPr lang="en-US" sz="3200" b="0" i="0" u="none" strike="noStrike" dirty="0">
                <a:solidFill>
                  <a:schemeClr val="bg1"/>
                </a:solidFill>
                <a:effectLst/>
                <a:latin typeface="source-serif-pro"/>
              </a:rPr>
            </a:br>
            <a:r>
              <a:rPr lang="en-US" sz="3200" b="0" i="0" u="none" strike="noStrike" dirty="0">
                <a:solidFill>
                  <a:schemeClr val="bg1"/>
                </a:solidFill>
                <a:effectLst/>
                <a:latin typeface="source-serif-pro"/>
              </a:rPr>
              <a:t>	▪ </a:t>
            </a:r>
            <a:r>
              <a:rPr lang="en-US" sz="3200" b="1" i="0" u="none" strike="noStrike" dirty="0">
                <a:solidFill>
                  <a:schemeClr val="bg1"/>
                </a:solidFill>
                <a:effectLst/>
                <a:latin typeface="source-serif-pro"/>
              </a:rPr>
              <a:t>Input gate:</a:t>
            </a:r>
            <a:r>
              <a:rPr lang="en-US" sz="3200" b="0" i="0" u="none" strike="noStrike" dirty="0">
                <a:solidFill>
                  <a:schemeClr val="bg1"/>
                </a:solidFill>
                <a:effectLst/>
                <a:latin typeface="source-serif-pro"/>
              </a:rPr>
              <a:t> It decides what new information to store in the memory.</a:t>
            </a:r>
            <a:br>
              <a:rPr lang="en-US" sz="3200" b="0" i="0" u="none" strike="noStrike" dirty="0">
                <a:solidFill>
                  <a:schemeClr val="bg1"/>
                </a:solidFill>
                <a:effectLst/>
                <a:latin typeface="source-serif-pro"/>
              </a:rPr>
            </a:br>
            <a:r>
              <a:rPr lang="en-US" sz="3200" b="0" i="0" u="none" strike="noStrike" dirty="0">
                <a:solidFill>
                  <a:schemeClr val="bg1"/>
                </a:solidFill>
                <a:effectLst/>
                <a:latin typeface="source-serif-pro"/>
              </a:rPr>
              <a:t>	▪ </a:t>
            </a:r>
            <a:r>
              <a:rPr lang="en-US" sz="3200" b="1" i="0" u="none" strike="noStrike" dirty="0">
                <a:solidFill>
                  <a:schemeClr val="bg1"/>
                </a:solidFill>
                <a:effectLst/>
                <a:latin typeface="source-serif-pro"/>
              </a:rPr>
              <a:t>Output gate:</a:t>
            </a:r>
            <a:r>
              <a:rPr lang="en-US" sz="3200" b="0" i="0" u="none" strike="noStrike" dirty="0">
                <a:solidFill>
                  <a:schemeClr val="bg1"/>
                </a:solidFill>
                <a:effectLst/>
                <a:latin typeface="source-serif-pro"/>
              </a:rPr>
              <a:t> It decides what to output based on input and the memory of the LSTM.</a:t>
            </a:r>
            <a:br>
              <a:rPr lang="en-US" sz="3200" b="0" i="0" u="none" strike="noStrike" dirty="0">
                <a:solidFill>
                  <a:schemeClr val="bg1"/>
                </a:solidFill>
                <a:effectLst/>
                <a:latin typeface="source-serif-pro"/>
              </a:rPr>
            </a:br>
            <a:r>
              <a:rPr lang="en-US" sz="3200" b="0" i="0" u="none" strike="noStrike" dirty="0">
                <a:solidFill>
                  <a:schemeClr val="bg1"/>
                </a:solidFill>
                <a:effectLst/>
                <a:latin typeface="source-serif-pro"/>
              </a:rPr>
              <a:t>	▪ </a:t>
            </a:r>
            <a:r>
              <a:rPr lang="en-US" sz="3200" b="1" i="0" u="none" strike="noStrike" dirty="0">
                <a:solidFill>
                  <a:schemeClr val="bg1"/>
                </a:solidFill>
                <a:effectLst/>
                <a:latin typeface="source-serif-pro"/>
              </a:rPr>
              <a:t>Forget gate:</a:t>
            </a:r>
            <a:r>
              <a:rPr lang="en-US" sz="3200" b="0" i="0" u="none" strike="noStrike" dirty="0">
                <a:solidFill>
                  <a:schemeClr val="bg1"/>
                </a:solidFill>
                <a:effectLst/>
                <a:latin typeface="source-serif-pro"/>
              </a:rPr>
              <a:t> It decides what information to throw away or keep.</a:t>
            </a:r>
          </a:p>
          <a:p>
            <a:pPr algn="l">
              <a:lnSpc>
                <a:spcPts val="2400"/>
              </a:lnSpc>
              <a:buFont typeface="Arial" panose="020B0604020202020204" pitchFamily="34" charset="0"/>
              <a:buChar char="•"/>
            </a:pPr>
            <a:endParaRPr lang="en-US" sz="3200" b="0" i="0" u="none" strike="noStrike" dirty="0">
              <a:solidFill>
                <a:schemeClr val="bg1"/>
              </a:solidFill>
              <a:effectLst/>
              <a:latin typeface="source-serif-pro"/>
            </a:endParaRPr>
          </a:p>
          <a:p>
            <a:pPr algn="l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sz="3200" b="1" i="0" u="none" strike="noStrike" dirty="0">
                <a:solidFill>
                  <a:schemeClr val="bg1"/>
                </a:solidFill>
                <a:effectLst/>
                <a:latin typeface="source-serif-pro"/>
              </a:rPr>
              <a:t>Advantage:</a:t>
            </a:r>
            <a:r>
              <a:rPr lang="en-US" sz="3200" b="0" i="0" u="none" strike="noStrike" dirty="0">
                <a:solidFill>
                  <a:schemeClr val="bg1"/>
                </a:solidFill>
                <a:effectLst/>
                <a:latin typeface="source-serif-pro"/>
              </a:rPr>
              <a:t> These gates allow LSTMs to retain or remove information over time, which makes them excel in analyzing time series data and sequences of inputs</a:t>
            </a:r>
            <a:r>
              <a:rPr lang="en-US" sz="3200" b="0" i="0" u="none" strike="noStrike" dirty="0">
                <a:solidFill>
                  <a:srgbClr val="242424"/>
                </a:solidFill>
                <a:effectLst/>
                <a:latin typeface="source-serif-pro"/>
              </a:rPr>
              <a:t>.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D169927D-F34A-BBD2-E11C-ACBFA32FCB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7350" y="2232265"/>
            <a:ext cx="9372600" cy="3853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580462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1981"/>
            <a:ext cx="18300700" cy="1028700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421836" y="1064711"/>
            <a:ext cx="15442565" cy="8155940"/>
            <a:chOff x="1421836" y="1064711"/>
            <a:chExt cx="15442565" cy="8155940"/>
          </a:xfrm>
        </p:grpSpPr>
        <p:sp>
          <p:nvSpPr>
            <p:cNvPr id="4" name="object 4"/>
            <p:cNvSpPr/>
            <p:nvPr/>
          </p:nvSpPr>
          <p:spPr>
            <a:xfrm>
              <a:off x="1431367" y="1074247"/>
              <a:ext cx="15423515" cy="8136890"/>
            </a:xfrm>
            <a:custGeom>
              <a:avLst/>
              <a:gdLst/>
              <a:ahLst/>
              <a:cxnLst/>
              <a:rect l="l" t="t" r="r" b="b"/>
              <a:pathLst>
                <a:path w="15423515" h="8136890">
                  <a:moveTo>
                    <a:pt x="7711936" y="8136604"/>
                  </a:moveTo>
                  <a:lnTo>
                    <a:pt x="0" y="8136604"/>
                  </a:lnTo>
                  <a:lnTo>
                    <a:pt x="0" y="0"/>
                  </a:lnTo>
                  <a:lnTo>
                    <a:pt x="15423097" y="0"/>
                  </a:lnTo>
                  <a:lnTo>
                    <a:pt x="15423097" y="8136604"/>
                  </a:lnTo>
                  <a:lnTo>
                    <a:pt x="7711936" y="8136604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431361" y="1074236"/>
              <a:ext cx="15423515" cy="742315"/>
            </a:xfrm>
            <a:custGeom>
              <a:avLst/>
              <a:gdLst/>
              <a:ahLst/>
              <a:cxnLst/>
              <a:rect l="l" t="t" r="r" b="b"/>
              <a:pathLst>
                <a:path w="15423515" h="742314">
                  <a:moveTo>
                    <a:pt x="7711876" y="742250"/>
                  </a:moveTo>
                  <a:lnTo>
                    <a:pt x="0" y="742250"/>
                  </a:lnTo>
                  <a:lnTo>
                    <a:pt x="0" y="0"/>
                  </a:lnTo>
                  <a:lnTo>
                    <a:pt x="15423016" y="0"/>
                  </a:lnTo>
                  <a:lnTo>
                    <a:pt x="15423016" y="742250"/>
                  </a:lnTo>
                  <a:lnTo>
                    <a:pt x="7711876" y="742250"/>
                  </a:lnTo>
                  <a:close/>
                </a:path>
              </a:pathLst>
            </a:custGeom>
            <a:ln w="1871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6330320" y="1298929"/>
              <a:ext cx="226060" cy="225425"/>
            </a:xfrm>
            <a:custGeom>
              <a:avLst/>
              <a:gdLst/>
              <a:ahLst/>
              <a:cxnLst/>
              <a:rect l="l" t="t" r="r" b="b"/>
              <a:pathLst>
                <a:path w="226059" h="225425">
                  <a:moveTo>
                    <a:pt x="761" y="0"/>
                  </a:moveTo>
                  <a:lnTo>
                    <a:pt x="226002" y="225354"/>
                  </a:lnTo>
                </a:path>
                <a:path w="226059" h="225425">
                  <a:moveTo>
                    <a:pt x="225240" y="0"/>
                  </a:moveTo>
                  <a:lnTo>
                    <a:pt x="0" y="225354"/>
                  </a:lnTo>
                </a:path>
              </a:pathLst>
            </a:custGeom>
            <a:ln w="1871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5259545" y="1411211"/>
              <a:ext cx="320040" cy="20320"/>
            </a:xfrm>
            <a:custGeom>
              <a:avLst/>
              <a:gdLst/>
              <a:ahLst/>
              <a:cxnLst/>
              <a:rect l="l" t="t" r="r" b="b"/>
              <a:pathLst>
                <a:path w="320040" h="20319">
                  <a:moveTo>
                    <a:pt x="319786" y="1435"/>
                  </a:moveTo>
                  <a:lnTo>
                    <a:pt x="127" y="0"/>
                  </a:lnTo>
                  <a:lnTo>
                    <a:pt x="0" y="18719"/>
                  </a:lnTo>
                  <a:lnTo>
                    <a:pt x="319659" y="20167"/>
                  </a:lnTo>
                  <a:lnTo>
                    <a:pt x="319786" y="143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5842869" y="1298879"/>
              <a:ext cx="224790" cy="224790"/>
            </a:xfrm>
            <a:custGeom>
              <a:avLst/>
              <a:gdLst/>
              <a:ahLst/>
              <a:cxnLst/>
              <a:rect l="l" t="t" r="r" b="b"/>
              <a:pathLst>
                <a:path w="224790" h="224790">
                  <a:moveTo>
                    <a:pt x="112268" y="224612"/>
                  </a:moveTo>
                  <a:lnTo>
                    <a:pt x="0" y="224612"/>
                  </a:lnTo>
                  <a:lnTo>
                    <a:pt x="0" y="0"/>
                  </a:lnTo>
                  <a:lnTo>
                    <a:pt x="224663" y="0"/>
                  </a:lnTo>
                  <a:lnTo>
                    <a:pt x="224663" y="224612"/>
                  </a:lnTo>
                  <a:lnTo>
                    <a:pt x="112268" y="224612"/>
                  </a:lnTo>
                  <a:close/>
                </a:path>
              </a:pathLst>
            </a:custGeom>
            <a:ln w="1871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940115" y="2134337"/>
            <a:ext cx="7349932" cy="185948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en-US" dirty="0"/>
              <a:t>LSTM Advantages for Forecasting</a:t>
            </a:r>
            <a:endParaRPr spc="-70" dirty="0"/>
          </a:p>
        </p:txBody>
      </p:sp>
      <p:pic>
        <p:nvPicPr>
          <p:cNvPr id="12" name="object 1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060331" y="2339577"/>
            <a:ext cx="6496049" cy="634365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84222D4-1D67-D085-6817-38EBFF87E8CF}"/>
              </a:ext>
            </a:extLst>
          </p:cNvPr>
          <p:cNvSpPr txBox="1"/>
          <p:nvPr/>
        </p:nvSpPr>
        <p:spPr>
          <a:xfrm>
            <a:off x="1743074" y="4186432"/>
            <a:ext cx="8001000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1- Retains Long-Term Dependencies</a:t>
            </a:r>
            <a:endParaRPr lang="en-US" sz="2800" dirty="0">
              <a:solidFill>
                <a:schemeClr val="bg1"/>
              </a:solidFill>
            </a:endParaRPr>
          </a:p>
          <a:p>
            <a:r>
              <a:rPr lang="en-US" sz="2800" dirty="0">
                <a:solidFill>
                  <a:schemeClr val="bg1"/>
                </a:solidFill>
              </a:rPr>
              <a:t>Uses memory gates to remember significant past data for better predictions.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</a:endParaRPr>
          </a:p>
          <a:p>
            <a:r>
              <a:rPr lang="en-US" sz="2800" b="1" dirty="0">
                <a:solidFill>
                  <a:schemeClr val="bg1"/>
                </a:solidFill>
              </a:rPr>
              <a:t>2- Handles Noisy and Irregular Data</a:t>
            </a:r>
            <a:endParaRPr lang="en-US" sz="2800" dirty="0">
              <a:solidFill>
                <a:schemeClr val="bg1"/>
              </a:solidFill>
            </a:endParaRPr>
          </a:p>
          <a:p>
            <a:r>
              <a:rPr lang="en-US" sz="2800" dirty="0">
                <a:solidFill>
                  <a:schemeClr val="bg1"/>
                </a:solidFill>
              </a:rPr>
              <a:t>Effectively filters out outliers and irrelevant fluctuations.</a:t>
            </a:r>
          </a:p>
          <a:p>
            <a:endParaRPr lang="en-US" sz="2800" dirty="0">
              <a:solidFill>
                <a:schemeClr val="bg1"/>
              </a:solidFill>
            </a:endParaRPr>
          </a:p>
          <a:p>
            <a:r>
              <a:rPr lang="en-US" sz="2800" b="1" dirty="0">
                <a:solidFill>
                  <a:schemeClr val="bg1"/>
                </a:solidFill>
              </a:rPr>
              <a:t>3- Ideal for Environmental Data Trends</a:t>
            </a:r>
            <a:endParaRPr lang="en-US" sz="2800" dirty="0">
              <a:solidFill>
                <a:schemeClr val="bg1"/>
              </a:solidFill>
            </a:endParaRPr>
          </a:p>
          <a:p>
            <a:r>
              <a:rPr lang="en-US" sz="2800" dirty="0">
                <a:solidFill>
                  <a:schemeClr val="bg1"/>
                </a:solidFill>
              </a:rPr>
              <a:t>Captures complex patterns and seasonality in time series data.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9813869E-EABF-FB0B-CB5D-4CA9E20238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>
            <a:extLst>
              <a:ext uri="{FF2B5EF4-FFF2-40B4-BE49-F238E27FC236}">
                <a16:creationId xmlns:a16="http://schemas.microsoft.com/office/drawing/2014/main" id="{AA9D9441-1AAE-CB19-F2DF-A83680D0848F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2700"/>
            <a:ext cx="18300700" cy="10287000"/>
          </a:xfrm>
          <a:prstGeom prst="rect">
            <a:avLst/>
          </a:prstGeom>
        </p:spPr>
      </p:pic>
      <p:grpSp>
        <p:nvGrpSpPr>
          <p:cNvPr id="3" name="object 3">
            <a:extLst>
              <a:ext uri="{FF2B5EF4-FFF2-40B4-BE49-F238E27FC236}">
                <a16:creationId xmlns:a16="http://schemas.microsoft.com/office/drawing/2014/main" id="{5083F193-B62B-E0D4-8D4F-E86748F23B0A}"/>
              </a:ext>
            </a:extLst>
          </p:cNvPr>
          <p:cNvGrpSpPr/>
          <p:nvPr/>
        </p:nvGrpSpPr>
        <p:grpSpPr>
          <a:xfrm>
            <a:off x="1421836" y="1064711"/>
            <a:ext cx="15442565" cy="8155940"/>
            <a:chOff x="1421836" y="1064711"/>
            <a:chExt cx="15442565" cy="8155940"/>
          </a:xfrm>
        </p:grpSpPr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5F6FD01E-C739-E1F5-6145-234116961270}"/>
                </a:ext>
              </a:extLst>
            </p:cNvPr>
            <p:cNvSpPr/>
            <p:nvPr/>
          </p:nvSpPr>
          <p:spPr>
            <a:xfrm>
              <a:off x="1431367" y="1074247"/>
              <a:ext cx="15423515" cy="8136890"/>
            </a:xfrm>
            <a:custGeom>
              <a:avLst/>
              <a:gdLst/>
              <a:ahLst/>
              <a:cxnLst/>
              <a:rect l="l" t="t" r="r" b="b"/>
              <a:pathLst>
                <a:path w="15423515" h="8136890">
                  <a:moveTo>
                    <a:pt x="7711936" y="8136604"/>
                  </a:moveTo>
                  <a:lnTo>
                    <a:pt x="0" y="8136604"/>
                  </a:lnTo>
                  <a:lnTo>
                    <a:pt x="0" y="0"/>
                  </a:lnTo>
                  <a:lnTo>
                    <a:pt x="15423097" y="0"/>
                  </a:lnTo>
                  <a:lnTo>
                    <a:pt x="15423097" y="8136604"/>
                  </a:lnTo>
                  <a:lnTo>
                    <a:pt x="7711936" y="8136604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>
              <a:extLst>
                <a:ext uri="{FF2B5EF4-FFF2-40B4-BE49-F238E27FC236}">
                  <a16:creationId xmlns:a16="http://schemas.microsoft.com/office/drawing/2014/main" id="{0B5B1D41-2A0C-EE2D-52DE-7C31918A7236}"/>
                </a:ext>
              </a:extLst>
            </p:cNvPr>
            <p:cNvSpPr/>
            <p:nvPr/>
          </p:nvSpPr>
          <p:spPr>
            <a:xfrm>
              <a:off x="1431361" y="1074236"/>
              <a:ext cx="15423515" cy="742315"/>
            </a:xfrm>
            <a:custGeom>
              <a:avLst/>
              <a:gdLst/>
              <a:ahLst/>
              <a:cxnLst/>
              <a:rect l="l" t="t" r="r" b="b"/>
              <a:pathLst>
                <a:path w="15423515" h="742314">
                  <a:moveTo>
                    <a:pt x="7711876" y="742250"/>
                  </a:moveTo>
                  <a:lnTo>
                    <a:pt x="0" y="742250"/>
                  </a:lnTo>
                  <a:lnTo>
                    <a:pt x="0" y="0"/>
                  </a:lnTo>
                  <a:lnTo>
                    <a:pt x="15423016" y="0"/>
                  </a:lnTo>
                  <a:lnTo>
                    <a:pt x="15423016" y="742250"/>
                  </a:lnTo>
                  <a:lnTo>
                    <a:pt x="7711876" y="742250"/>
                  </a:lnTo>
                  <a:close/>
                </a:path>
              </a:pathLst>
            </a:custGeom>
            <a:ln w="1871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>
              <a:extLst>
                <a:ext uri="{FF2B5EF4-FFF2-40B4-BE49-F238E27FC236}">
                  <a16:creationId xmlns:a16="http://schemas.microsoft.com/office/drawing/2014/main" id="{D5B8AB8B-4D3B-E66D-2038-F1CBA4FC1A61}"/>
                </a:ext>
              </a:extLst>
            </p:cNvPr>
            <p:cNvSpPr/>
            <p:nvPr/>
          </p:nvSpPr>
          <p:spPr>
            <a:xfrm>
              <a:off x="16330320" y="1298929"/>
              <a:ext cx="226060" cy="225425"/>
            </a:xfrm>
            <a:custGeom>
              <a:avLst/>
              <a:gdLst/>
              <a:ahLst/>
              <a:cxnLst/>
              <a:rect l="l" t="t" r="r" b="b"/>
              <a:pathLst>
                <a:path w="226059" h="225425">
                  <a:moveTo>
                    <a:pt x="761" y="0"/>
                  </a:moveTo>
                  <a:lnTo>
                    <a:pt x="226002" y="225354"/>
                  </a:lnTo>
                </a:path>
                <a:path w="226059" h="225425">
                  <a:moveTo>
                    <a:pt x="225240" y="0"/>
                  </a:moveTo>
                  <a:lnTo>
                    <a:pt x="0" y="225354"/>
                  </a:lnTo>
                </a:path>
              </a:pathLst>
            </a:custGeom>
            <a:ln w="1871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>
              <a:extLst>
                <a:ext uri="{FF2B5EF4-FFF2-40B4-BE49-F238E27FC236}">
                  <a16:creationId xmlns:a16="http://schemas.microsoft.com/office/drawing/2014/main" id="{6D5D50E5-89E7-B876-602B-8646CFB86942}"/>
                </a:ext>
              </a:extLst>
            </p:cNvPr>
            <p:cNvSpPr/>
            <p:nvPr/>
          </p:nvSpPr>
          <p:spPr>
            <a:xfrm>
              <a:off x="15259545" y="1411211"/>
              <a:ext cx="320040" cy="20320"/>
            </a:xfrm>
            <a:custGeom>
              <a:avLst/>
              <a:gdLst/>
              <a:ahLst/>
              <a:cxnLst/>
              <a:rect l="l" t="t" r="r" b="b"/>
              <a:pathLst>
                <a:path w="320040" h="20319">
                  <a:moveTo>
                    <a:pt x="319786" y="1435"/>
                  </a:moveTo>
                  <a:lnTo>
                    <a:pt x="127" y="0"/>
                  </a:lnTo>
                  <a:lnTo>
                    <a:pt x="0" y="18719"/>
                  </a:lnTo>
                  <a:lnTo>
                    <a:pt x="319659" y="20167"/>
                  </a:lnTo>
                  <a:lnTo>
                    <a:pt x="319786" y="143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>
              <a:extLst>
                <a:ext uri="{FF2B5EF4-FFF2-40B4-BE49-F238E27FC236}">
                  <a16:creationId xmlns:a16="http://schemas.microsoft.com/office/drawing/2014/main" id="{F7973838-1398-37CA-97CA-07A9D65503AD}"/>
                </a:ext>
              </a:extLst>
            </p:cNvPr>
            <p:cNvSpPr/>
            <p:nvPr/>
          </p:nvSpPr>
          <p:spPr>
            <a:xfrm>
              <a:off x="15842869" y="1298879"/>
              <a:ext cx="224790" cy="224790"/>
            </a:xfrm>
            <a:custGeom>
              <a:avLst/>
              <a:gdLst/>
              <a:ahLst/>
              <a:cxnLst/>
              <a:rect l="l" t="t" r="r" b="b"/>
              <a:pathLst>
                <a:path w="224790" h="224790">
                  <a:moveTo>
                    <a:pt x="112268" y="224612"/>
                  </a:moveTo>
                  <a:lnTo>
                    <a:pt x="0" y="224612"/>
                  </a:lnTo>
                  <a:lnTo>
                    <a:pt x="0" y="0"/>
                  </a:lnTo>
                  <a:lnTo>
                    <a:pt x="224663" y="0"/>
                  </a:lnTo>
                  <a:lnTo>
                    <a:pt x="224663" y="224612"/>
                  </a:lnTo>
                  <a:lnTo>
                    <a:pt x="112268" y="224612"/>
                  </a:lnTo>
                  <a:close/>
                </a:path>
              </a:pathLst>
            </a:custGeom>
            <a:ln w="1871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>
            <a:extLst>
              <a:ext uri="{FF2B5EF4-FFF2-40B4-BE49-F238E27FC236}">
                <a16:creationId xmlns:a16="http://schemas.microsoft.com/office/drawing/2014/main" id="{3A0529C0-D0DC-B235-D5B0-62DCB3B771A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72870" y="2071750"/>
            <a:ext cx="14557450" cy="8438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en-US" sz="5400" dirty="0"/>
              <a:t>Example: Predicting Temperature Trends</a:t>
            </a:r>
            <a:endParaRPr sz="5400" spc="-7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780FDCC-A257-763E-6EDD-4079215F38C1}"/>
              </a:ext>
            </a:extLst>
          </p:cNvPr>
          <p:cNvSpPr txBox="1"/>
          <p:nvPr/>
        </p:nvSpPr>
        <p:spPr>
          <a:xfrm>
            <a:off x="1743074" y="3128799"/>
            <a:ext cx="15111802" cy="56938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To begin with, we want to forecast the temperature for the next day based on past data. Here’s how an LSTM cell works on this task:</a:t>
            </a:r>
          </a:p>
          <a:p>
            <a:endParaRPr lang="en-US" sz="2800" b="1" dirty="0">
              <a:solidFill>
                <a:schemeClr val="bg1"/>
              </a:solidFill>
            </a:endParaRPr>
          </a:p>
          <a:p>
            <a:r>
              <a:rPr lang="en-US" sz="2800" b="1" dirty="0">
                <a:solidFill>
                  <a:schemeClr val="bg1"/>
                </a:solidFill>
              </a:rPr>
              <a:t>Day 1: </a:t>
            </a:r>
            <a:r>
              <a:rPr lang="en-US" sz="2800" dirty="0">
                <a:solidFill>
                  <a:schemeClr val="bg1"/>
                </a:solidFill>
              </a:rPr>
              <a:t>The temperature is 70°F, which becomes part of the LSTM’s initial memory.</a:t>
            </a:r>
          </a:p>
          <a:p>
            <a:r>
              <a:rPr lang="en-US" sz="2800" b="1" dirty="0">
                <a:solidFill>
                  <a:schemeClr val="bg1"/>
                </a:solidFill>
              </a:rPr>
              <a:t>Day 2: </a:t>
            </a:r>
            <a:r>
              <a:rPr lang="en-US" sz="2800" dirty="0">
                <a:solidFill>
                  <a:schemeClr val="bg1"/>
                </a:solidFill>
              </a:rPr>
              <a:t>It’s a hot summer day and the temperature rises to 90°F. The LSTM’s input gate adds this new data to its memory, which significantly impacts the prediction because it’s a quick change.</a:t>
            </a:r>
          </a:p>
          <a:p>
            <a:r>
              <a:rPr lang="en-US" sz="2800" b="1" dirty="0">
                <a:solidFill>
                  <a:schemeClr val="bg1"/>
                </a:solidFill>
              </a:rPr>
              <a:t>Day 3: </a:t>
            </a:r>
            <a:r>
              <a:rPr lang="en-US" sz="2800" dirty="0">
                <a:solidFill>
                  <a:schemeClr val="bg1"/>
                </a:solidFill>
              </a:rPr>
              <a:t>The temperature drops to 75°F. The forget gate probably decides that the spike to 90°F was an outlier and not entirely relevant for long-term prediction, so it “forgets” part of this spike. The input gate adds the new temperature of 75°F to adjust the memory.</a:t>
            </a:r>
          </a:p>
          <a:p>
            <a:endParaRPr lang="en-US" sz="2800" b="1" dirty="0">
              <a:solidFill>
                <a:schemeClr val="bg1"/>
              </a:solidFill>
            </a:endParaRPr>
          </a:p>
          <a:p>
            <a:r>
              <a:rPr lang="en-US" sz="2800" b="1" dirty="0">
                <a:solidFill>
                  <a:schemeClr val="bg1"/>
                </a:solidFill>
              </a:rPr>
              <a:t>For the next day’s temperature prediction, the LSTM uses updated memory of past days and downplays outliers for accuracy.</a:t>
            </a:r>
          </a:p>
        </p:txBody>
      </p:sp>
    </p:spTree>
    <p:extLst>
      <p:ext uri="{BB962C8B-B14F-4D97-AF65-F5344CB8AC3E}">
        <p14:creationId xmlns:p14="http://schemas.microsoft.com/office/powerpoint/2010/main" val="166116789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14924" y="1345609"/>
            <a:ext cx="6347460" cy="12464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lang="en-US" sz="4000" dirty="0"/>
              <a:t>Hands-On Guide with Air Quality Dataset</a:t>
            </a:r>
            <a:endParaRPr sz="4000" dirty="0"/>
          </a:p>
        </p:txBody>
      </p:sp>
      <p:grpSp>
        <p:nvGrpSpPr>
          <p:cNvPr id="5" name="object 5"/>
          <p:cNvGrpSpPr/>
          <p:nvPr/>
        </p:nvGrpSpPr>
        <p:grpSpPr>
          <a:xfrm>
            <a:off x="8805671" y="1189308"/>
            <a:ext cx="8611870" cy="8629650"/>
            <a:chOff x="8805671" y="1189308"/>
            <a:chExt cx="8611870" cy="862965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177919" y="1189308"/>
              <a:ext cx="7238999" cy="862965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805671" y="1612392"/>
              <a:ext cx="984503" cy="1374648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CBB6BB7C-CB36-7996-9704-8237DED1D912}"/>
              </a:ext>
            </a:extLst>
          </p:cNvPr>
          <p:cNvSpPr txBox="1"/>
          <p:nvPr/>
        </p:nvSpPr>
        <p:spPr>
          <a:xfrm>
            <a:off x="1022197" y="2635250"/>
            <a:ext cx="915572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/>
            <a:r>
              <a:rPr lang="en-US" sz="3200" b="0" i="0" u="none" strike="noStrike" dirty="0">
                <a:solidFill>
                  <a:schemeClr val="bg1"/>
                </a:solidFill>
                <a:effectLst/>
              </a:rPr>
              <a:t>1.</a:t>
            </a:r>
            <a:r>
              <a:rPr lang="en-US" sz="3200" b="0" i="0" u="none" strike="noStrike" dirty="0">
                <a:solidFill>
                  <a:schemeClr val="bg1"/>
                </a:solidFill>
                <a:effectLst/>
                <a:latin typeface="-webkit-standard"/>
              </a:rPr>
              <a:t> </a:t>
            </a:r>
            <a:r>
              <a:rPr lang="en-US" sz="3200" b="0" i="0" u="none" strike="noStrike" dirty="0">
                <a:solidFill>
                  <a:schemeClr val="bg1"/>
                </a:solidFill>
                <a:effectLst/>
              </a:rPr>
              <a:t>Dataset Overview</a:t>
            </a:r>
            <a:r>
              <a:rPr lang="en-US" sz="3200" b="0" i="0" u="none" strike="noStrike" dirty="0">
                <a:solidFill>
                  <a:schemeClr val="bg1"/>
                </a:solidFill>
                <a:effectLst/>
                <a:latin typeface="-webkit-standard"/>
              </a:rPr>
              <a:t> </a:t>
            </a:r>
            <a:r>
              <a:rPr lang="en-US" sz="3200" b="0" i="0" u="none" strike="noStrike" dirty="0">
                <a:solidFill>
                  <a:schemeClr val="bg1"/>
                </a:solidFill>
                <a:effectLst/>
              </a:rPr>
              <a:t>-</a:t>
            </a:r>
          </a:p>
          <a:p>
            <a:pPr algn="l" rtl="0"/>
            <a:r>
              <a:rPr lang="en-US" sz="3200" b="0" i="0" u="none" strike="noStrike" dirty="0">
                <a:solidFill>
                  <a:schemeClr val="bg1"/>
                </a:solidFill>
                <a:effectLst/>
                <a:latin typeface="-webkit-standard"/>
              </a:rPr>
              <a:t> 	Source: UCI Machine Learning Repository</a:t>
            </a:r>
            <a:r>
              <a:rPr lang="en-US" b="0" i="0" u="none" strike="noStrike" dirty="0">
                <a:solidFill>
                  <a:schemeClr val="bg1"/>
                </a:solidFill>
                <a:effectLst/>
                <a:latin typeface="-webkit-standard"/>
              </a:rPr>
              <a:t>.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FE35147-BCCC-C897-6795-DCAACDCD613A}"/>
              </a:ext>
            </a:extLst>
          </p:cNvPr>
          <p:cNvSpPr txBox="1"/>
          <p:nvPr/>
        </p:nvSpPr>
        <p:spPr>
          <a:xfrm>
            <a:off x="1014924" y="4087736"/>
            <a:ext cx="9155722" cy="53559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3200" b="1" i="0" u="none" strike="noStrike" dirty="0">
                <a:solidFill>
                  <a:schemeClr val="bg1"/>
                </a:solidFill>
                <a:effectLst/>
              </a:rPr>
              <a:t>-</a:t>
            </a:r>
            <a:r>
              <a:rPr lang="en-US" sz="3200" b="1" i="0" u="none" strike="noStrike" dirty="0">
                <a:solidFill>
                  <a:schemeClr val="bg1"/>
                </a:solidFill>
                <a:effectLst/>
                <a:latin typeface="-webkit-standard"/>
              </a:rPr>
              <a:t> Features</a:t>
            </a:r>
          </a:p>
          <a:p>
            <a:pPr algn="l">
              <a:lnSpc>
                <a:spcPts val="2400"/>
              </a:lnSpc>
            </a:pPr>
            <a:endParaRPr lang="en-US" sz="3200" b="1" i="0" u="none" strike="noStrike" dirty="0">
              <a:solidFill>
                <a:schemeClr val="bg1"/>
              </a:solidFill>
              <a:effectLst/>
              <a:latin typeface="source-serif-pro"/>
            </a:endParaRPr>
          </a:p>
          <a:p>
            <a:pPr algn="l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sz="3200" b="1" i="0" u="none" strike="noStrike" dirty="0">
                <a:solidFill>
                  <a:schemeClr val="bg1"/>
                </a:solidFill>
                <a:effectLst/>
                <a:latin typeface="source-serif-pro"/>
              </a:rPr>
              <a:t>Date:</a:t>
            </a:r>
            <a:r>
              <a:rPr lang="en-US" sz="3200" b="0" i="0" u="none" strike="noStrike" dirty="0">
                <a:solidFill>
                  <a:schemeClr val="bg1"/>
                </a:solidFill>
                <a:effectLst/>
                <a:latin typeface="source-serif-pro"/>
              </a:rPr>
              <a:t> When the data was recorded.</a:t>
            </a:r>
          </a:p>
          <a:p>
            <a:pPr algn="l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sz="3200" b="1" i="0" u="none" strike="noStrike" dirty="0">
                <a:solidFill>
                  <a:schemeClr val="bg1"/>
                </a:solidFill>
                <a:effectLst/>
                <a:latin typeface="source-serif-pro"/>
              </a:rPr>
              <a:t>Time:</a:t>
            </a:r>
            <a:r>
              <a:rPr lang="en-US" sz="3200" b="0" i="0" u="none" strike="noStrike" dirty="0">
                <a:solidFill>
                  <a:schemeClr val="bg1"/>
                </a:solidFill>
                <a:effectLst/>
                <a:latin typeface="source-serif-pro"/>
              </a:rPr>
              <a:t> Time of day for the data.</a:t>
            </a:r>
          </a:p>
          <a:p>
            <a:pPr algn="l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sz="3200" b="1" i="0" u="none" strike="noStrike" dirty="0">
                <a:solidFill>
                  <a:schemeClr val="bg1"/>
                </a:solidFill>
                <a:effectLst/>
                <a:latin typeface="source-serif-pro"/>
              </a:rPr>
              <a:t>CO(GT):</a:t>
            </a:r>
            <a:r>
              <a:rPr lang="en-US" sz="3200" b="0" i="0" u="none" strike="noStrike" dirty="0">
                <a:solidFill>
                  <a:schemeClr val="bg1"/>
                </a:solidFill>
                <a:effectLst/>
                <a:latin typeface="source-serif-pro"/>
              </a:rPr>
              <a:t> Carbon Monoxide level.</a:t>
            </a:r>
          </a:p>
          <a:p>
            <a:pPr algn="l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sz="3200" b="1" i="0" u="none" strike="noStrike" dirty="0">
                <a:solidFill>
                  <a:schemeClr val="bg1"/>
                </a:solidFill>
                <a:effectLst/>
                <a:latin typeface="source-serif-pro"/>
              </a:rPr>
              <a:t>PT08.S1(CO):</a:t>
            </a:r>
            <a:r>
              <a:rPr lang="en-US" sz="3200" b="0" i="0" u="none" strike="noStrike" dirty="0">
                <a:solidFill>
                  <a:schemeClr val="bg1"/>
                </a:solidFill>
                <a:effectLst/>
                <a:latin typeface="source-serif-pro"/>
              </a:rPr>
              <a:t> Sensor response for CO.</a:t>
            </a:r>
          </a:p>
          <a:p>
            <a:pPr algn="l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sz="3200" b="1" i="0" u="none" strike="noStrike" dirty="0">
                <a:solidFill>
                  <a:schemeClr val="bg1"/>
                </a:solidFill>
                <a:effectLst/>
                <a:latin typeface="source-serif-pro"/>
              </a:rPr>
              <a:t>NMHC(GT):</a:t>
            </a:r>
            <a:r>
              <a:rPr lang="en-US" sz="3200" b="0" i="0" u="none" strike="noStrike" dirty="0">
                <a:solidFill>
                  <a:schemeClr val="bg1"/>
                </a:solidFill>
                <a:effectLst/>
                <a:latin typeface="source-serif-pro"/>
              </a:rPr>
              <a:t> Non-methane hydrocarbons level.</a:t>
            </a:r>
          </a:p>
          <a:p>
            <a:pPr algn="l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sz="3200" b="1" i="0" u="none" strike="noStrike" dirty="0">
                <a:solidFill>
                  <a:schemeClr val="bg1"/>
                </a:solidFill>
                <a:effectLst/>
                <a:latin typeface="source-serif-pro"/>
              </a:rPr>
              <a:t>C6H6(GT):</a:t>
            </a:r>
            <a:r>
              <a:rPr lang="en-US" sz="3200" b="0" i="0" u="none" strike="noStrike" dirty="0">
                <a:solidFill>
                  <a:schemeClr val="bg1"/>
                </a:solidFill>
                <a:effectLst/>
                <a:latin typeface="source-serif-pro"/>
              </a:rPr>
              <a:t> Benzene level.</a:t>
            </a:r>
          </a:p>
          <a:p>
            <a:pPr algn="l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sz="3200" b="1" i="0" u="none" strike="noStrike" dirty="0">
                <a:solidFill>
                  <a:schemeClr val="bg1"/>
                </a:solidFill>
                <a:effectLst/>
                <a:latin typeface="source-serif-pro"/>
              </a:rPr>
              <a:t>PT08.S2(NMHC):</a:t>
            </a:r>
            <a:r>
              <a:rPr lang="en-US" sz="3200" b="0" i="0" u="none" strike="noStrike" dirty="0">
                <a:solidFill>
                  <a:schemeClr val="bg1"/>
                </a:solidFill>
                <a:effectLst/>
                <a:latin typeface="source-serif-pro"/>
              </a:rPr>
              <a:t> Sensor response for NMHC.</a:t>
            </a:r>
          </a:p>
          <a:p>
            <a:pPr algn="l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sz="3200" b="1" i="0" u="none" strike="noStrike" dirty="0">
                <a:solidFill>
                  <a:schemeClr val="bg1"/>
                </a:solidFill>
                <a:effectLst/>
                <a:latin typeface="source-serif-pro"/>
              </a:rPr>
              <a:t>NOx(GT):</a:t>
            </a:r>
            <a:r>
              <a:rPr lang="en-US" sz="3200" b="0" i="0" u="none" strike="noStrike" dirty="0">
                <a:solidFill>
                  <a:schemeClr val="bg1"/>
                </a:solidFill>
                <a:effectLst/>
                <a:latin typeface="source-serif-pro"/>
              </a:rPr>
              <a:t> Nitrogen Oxides level.</a:t>
            </a:r>
          </a:p>
          <a:p>
            <a:pPr algn="l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sz="3200" b="1" i="0" u="none" strike="noStrike" dirty="0">
                <a:solidFill>
                  <a:schemeClr val="bg1"/>
                </a:solidFill>
                <a:effectLst/>
                <a:latin typeface="source-serif-pro"/>
              </a:rPr>
              <a:t>PT08.S3(NOx):</a:t>
            </a:r>
            <a:r>
              <a:rPr lang="en-US" sz="3200" b="0" i="0" u="none" strike="noStrike" dirty="0">
                <a:solidFill>
                  <a:schemeClr val="bg1"/>
                </a:solidFill>
                <a:effectLst/>
                <a:latin typeface="source-serif-pro"/>
              </a:rPr>
              <a:t> Sensor response for NOx.</a:t>
            </a:r>
          </a:p>
          <a:p>
            <a:pPr algn="l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sz="3200" b="1" i="0" u="none" strike="noStrike" dirty="0">
                <a:solidFill>
                  <a:schemeClr val="bg1"/>
                </a:solidFill>
                <a:effectLst/>
                <a:latin typeface="source-serif-pro"/>
              </a:rPr>
              <a:t>NO2(GT):</a:t>
            </a:r>
            <a:r>
              <a:rPr lang="en-US" sz="3200" b="0" i="0" u="none" strike="noStrike" dirty="0">
                <a:solidFill>
                  <a:schemeClr val="bg1"/>
                </a:solidFill>
                <a:effectLst/>
                <a:latin typeface="source-serif-pro"/>
              </a:rPr>
              <a:t> Nitrogen Dioxide level.</a:t>
            </a:r>
          </a:p>
          <a:p>
            <a:pPr algn="l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sz="3200" b="1" i="0" u="none" strike="noStrike" dirty="0">
                <a:solidFill>
                  <a:schemeClr val="bg1"/>
                </a:solidFill>
                <a:effectLst/>
                <a:latin typeface="source-serif-pro"/>
              </a:rPr>
              <a:t>PT08.S4(NO2):</a:t>
            </a:r>
            <a:r>
              <a:rPr lang="en-US" sz="3200" b="0" i="0" u="none" strike="noStrike" dirty="0">
                <a:solidFill>
                  <a:schemeClr val="bg1"/>
                </a:solidFill>
                <a:effectLst/>
                <a:latin typeface="source-serif-pro"/>
              </a:rPr>
              <a:t> Sensor response for NO2.</a:t>
            </a:r>
          </a:p>
          <a:p>
            <a:pPr algn="l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sz="3200" b="1" i="0" u="none" strike="noStrike" dirty="0">
                <a:solidFill>
                  <a:schemeClr val="bg1"/>
                </a:solidFill>
                <a:effectLst/>
                <a:latin typeface="source-serif-pro"/>
              </a:rPr>
              <a:t>PT08.S5(O3):</a:t>
            </a:r>
            <a:r>
              <a:rPr lang="en-US" sz="3200" b="0" i="0" u="none" strike="noStrike" dirty="0">
                <a:solidFill>
                  <a:schemeClr val="bg1"/>
                </a:solidFill>
                <a:effectLst/>
                <a:latin typeface="source-serif-pro"/>
              </a:rPr>
              <a:t> Sensor response for Ozone.</a:t>
            </a:r>
          </a:p>
          <a:p>
            <a:pPr algn="l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sz="3200" b="1" i="0" u="none" strike="noStrike" dirty="0">
                <a:solidFill>
                  <a:schemeClr val="bg1"/>
                </a:solidFill>
                <a:effectLst/>
                <a:latin typeface="source-serif-pro"/>
              </a:rPr>
              <a:t>T:</a:t>
            </a:r>
            <a:r>
              <a:rPr lang="en-US" sz="3200" b="0" i="0" u="none" strike="noStrike" dirty="0">
                <a:solidFill>
                  <a:schemeClr val="bg1"/>
                </a:solidFill>
                <a:effectLst/>
                <a:latin typeface="source-serif-pro"/>
              </a:rPr>
              <a:t> Temperature.</a:t>
            </a:r>
          </a:p>
          <a:p>
            <a:pPr algn="l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sz="3200" b="1" i="0" u="none" strike="noStrike" dirty="0">
                <a:solidFill>
                  <a:schemeClr val="bg1"/>
                </a:solidFill>
                <a:effectLst/>
                <a:latin typeface="source-serif-pro"/>
              </a:rPr>
              <a:t>RH:</a:t>
            </a:r>
            <a:r>
              <a:rPr lang="en-US" sz="3200" b="0" i="0" u="none" strike="noStrike" dirty="0">
                <a:solidFill>
                  <a:schemeClr val="bg1"/>
                </a:solidFill>
                <a:effectLst/>
                <a:latin typeface="source-serif-pro"/>
              </a:rPr>
              <a:t> Relative Humidity.</a:t>
            </a:r>
          </a:p>
          <a:p>
            <a:pPr algn="l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sz="3200" b="1" i="0" u="none" strike="noStrike" dirty="0">
                <a:solidFill>
                  <a:schemeClr val="bg1"/>
                </a:solidFill>
                <a:effectLst/>
                <a:latin typeface="source-serif-pro"/>
              </a:rPr>
              <a:t>AH:</a:t>
            </a:r>
            <a:r>
              <a:rPr lang="en-US" sz="3200" b="0" i="0" u="none" strike="noStrike" dirty="0">
                <a:solidFill>
                  <a:schemeClr val="bg1"/>
                </a:solidFill>
                <a:effectLst/>
                <a:latin typeface="source-serif-pro"/>
              </a:rPr>
              <a:t> Absolute Humidity.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EE1D26-E9B7-4142-2579-DB9FBF3D8D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77DC85D6-E43F-983F-A066-17DB8C0C124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14924" y="1345609"/>
            <a:ext cx="6347460" cy="12464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lang="en-US" sz="4000" dirty="0"/>
              <a:t>Hands-On Guide with Air Quality Dataset</a:t>
            </a:r>
            <a:endParaRPr sz="4000" dirty="0"/>
          </a:p>
        </p:txBody>
      </p:sp>
      <p:grpSp>
        <p:nvGrpSpPr>
          <p:cNvPr id="5" name="object 5">
            <a:extLst>
              <a:ext uri="{FF2B5EF4-FFF2-40B4-BE49-F238E27FC236}">
                <a16:creationId xmlns:a16="http://schemas.microsoft.com/office/drawing/2014/main" id="{24B868A7-731D-2961-C54F-10A5592EF948}"/>
              </a:ext>
            </a:extLst>
          </p:cNvPr>
          <p:cNvGrpSpPr/>
          <p:nvPr/>
        </p:nvGrpSpPr>
        <p:grpSpPr>
          <a:xfrm>
            <a:off x="8805671" y="1189308"/>
            <a:ext cx="8611870" cy="8629650"/>
            <a:chOff x="8805671" y="1189308"/>
            <a:chExt cx="8611870" cy="8629650"/>
          </a:xfrm>
        </p:grpSpPr>
        <p:pic>
          <p:nvPicPr>
            <p:cNvPr id="6" name="object 6">
              <a:extLst>
                <a:ext uri="{FF2B5EF4-FFF2-40B4-BE49-F238E27FC236}">
                  <a16:creationId xmlns:a16="http://schemas.microsoft.com/office/drawing/2014/main" id="{34BD380D-8243-D04B-0CC6-C39FB3C18292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177919" y="1189308"/>
              <a:ext cx="7238999" cy="8629650"/>
            </a:xfrm>
            <a:prstGeom prst="rect">
              <a:avLst/>
            </a:prstGeom>
          </p:spPr>
        </p:pic>
        <p:pic>
          <p:nvPicPr>
            <p:cNvPr id="7" name="object 7">
              <a:extLst>
                <a:ext uri="{FF2B5EF4-FFF2-40B4-BE49-F238E27FC236}">
                  <a16:creationId xmlns:a16="http://schemas.microsoft.com/office/drawing/2014/main" id="{BE520113-9C27-2BD9-61CF-7E4C06F07ED3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805671" y="1612392"/>
              <a:ext cx="984503" cy="1374648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D5691DF3-5DC2-FCF3-5E81-B3FA3880AF02}"/>
              </a:ext>
            </a:extLst>
          </p:cNvPr>
          <p:cNvSpPr txBox="1"/>
          <p:nvPr/>
        </p:nvSpPr>
        <p:spPr>
          <a:xfrm>
            <a:off x="1091904" y="2796535"/>
            <a:ext cx="9155722" cy="16927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/>
            <a:r>
              <a:rPr lang="en-US" sz="3200" dirty="0">
                <a:solidFill>
                  <a:schemeClr val="bg1"/>
                </a:solidFill>
              </a:rPr>
              <a:t>2</a:t>
            </a:r>
            <a:r>
              <a:rPr lang="en-US" sz="3200" b="0" i="0" u="none" strike="noStrike" dirty="0">
                <a:solidFill>
                  <a:schemeClr val="bg1"/>
                </a:solidFill>
                <a:effectLst/>
              </a:rPr>
              <a:t>.</a:t>
            </a:r>
            <a:r>
              <a:rPr lang="en-US" sz="3200" b="0" i="0" u="none" strike="noStrike" dirty="0">
                <a:solidFill>
                  <a:schemeClr val="bg1"/>
                </a:solidFill>
                <a:effectLst/>
                <a:latin typeface="-webkit-standard"/>
              </a:rPr>
              <a:t> </a:t>
            </a:r>
            <a:r>
              <a:rPr lang="en-US" sz="3200" dirty="0">
                <a:solidFill>
                  <a:schemeClr val="bg1"/>
                </a:solidFill>
                <a:latin typeface="-webkit-standard"/>
              </a:rPr>
              <a:t>Tasks</a:t>
            </a:r>
            <a:r>
              <a:rPr lang="en-US" sz="3200" b="0" i="0" u="none" strike="noStrike" dirty="0">
                <a:solidFill>
                  <a:schemeClr val="bg1"/>
                </a:solidFill>
                <a:effectLst/>
                <a:latin typeface="-webkit-standard"/>
              </a:rPr>
              <a:t> </a:t>
            </a:r>
            <a:r>
              <a:rPr lang="en-US" sz="3200" b="0" i="0" u="none" strike="noStrike" dirty="0">
                <a:solidFill>
                  <a:schemeClr val="bg1"/>
                </a:solidFill>
                <a:effectLst/>
              </a:rPr>
              <a:t>-</a:t>
            </a:r>
          </a:p>
          <a:p>
            <a:pPr algn="l" rtl="0"/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	-</a:t>
            </a:r>
            <a:r>
              <a:rPr lang="en-US" sz="2400" b="0" i="0" u="none" strike="noStrike" dirty="0">
                <a:solidFill>
                  <a:schemeClr val="bg1"/>
                </a:solidFill>
                <a:effectLst/>
                <a:latin typeface="-webkit-standard"/>
              </a:rPr>
              <a:t> Load and preprocess data. </a:t>
            </a:r>
          </a:p>
          <a:p>
            <a:pPr algn="l" rtl="0"/>
            <a:r>
              <a:rPr lang="en-US" sz="2400" b="0" i="0" u="none" strike="noStrike" dirty="0">
                <a:solidFill>
                  <a:schemeClr val="bg1"/>
                </a:solidFill>
                <a:effectLst/>
              </a:rPr>
              <a:t>	-</a:t>
            </a:r>
            <a:r>
              <a:rPr lang="en-US" sz="2400" b="0" i="0" u="none" strike="noStrike" dirty="0">
                <a:solidFill>
                  <a:schemeClr val="bg1"/>
                </a:solidFill>
                <a:effectLst/>
                <a:latin typeface="-webkit-standard"/>
              </a:rPr>
              <a:t> Visualize time series for trends. </a:t>
            </a:r>
          </a:p>
          <a:p>
            <a:pPr algn="l" rtl="0"/>
            <a:r>
              <a:rPr lang="en-US" sz="2400" b="0" i="0" u="none" strike="noStrike" dirty="0">
                <a:solidFill>
                  <a:schemeClr val="bg1"/>
                </a:solidFill>
                <a:effectLst/>
              </a:rPr>
              <a:t>	-</a:t>
            </a:r>
            <a:r>
              <a:rPr lang="en-US" sz="2400" b="0" i="0" u="none" strike="noStrike" dirty="0">
                <a:solidFill>
                  <a:schemeClr val="bg1"/>
                </a:solidFill>
                <a:effectLst/>
                <a:latin typeface="-webkit-standard"/>
              </a:rPr>
              <a:t> Apply LSTM for forecasting NO2 concentrations.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4AF8721-CB36-4548-CE3C-10F2867756D2}"/>
              </a:ext>
            </a:extLst>
          </p:cNvPr>
          <p:cNvSpPr txBox="1"/>
          <p:nvPr/>
        </p:nvSpPr>
        <p:spPr>
          <a:xfrm>
            <a:off x="997828" y="4884242"/>
            <a:ext cx="9155722" cy="41248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sz="3200" b="0" i="0" u="none" strike="noStrike" dirty="0">
                <a:solidFill>
                  <a:schemeClr val="bg1"/>
                </a:solidFill>
                <a:effectLst/>
                <a:latin typeface="source-serif-pro"/>
              </a:rPr>
              <a:t> Load the dataset and perform initial exploratory data analysis focused on time series aspects.</a:t>
            </a:r>
          </a:p>
          <a:p>
            <a:pPr algn="l">
              <a:lnSpc>
                <a:spcPts val="2400"/>
              </a:lnSpc>
              <a:buFont typeface="Arial" panose="020B0604020202020204" pitchFamily="34" charset="0"/>
              <a:buChar char="•"/>
            </a:pPr>
            <a:endParaRPr lang="en-US" sz="3200" b="0" i="0" u="none" strike="noStrike" dirty="0">
              <a:solidFill>
                <a:schemeClr val="bg1"/>
              </a:solidFill>
              <a:effectLst/>
              <a:latin typeface="source-serif-pro"/>
            </a:endParaRPr>
          </a:p>
          <a:p>
            <a:pPr algn="l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sz="3200" b="0" i="0" u="none" strike="noStrike" dirty="0">
                <a:solidFill>
                  <a:schemeClr val="bg1"/>
                </a:solidFill>
                <a:effectLst/>
                <a:latin typeface="source-serif-pro"/>
              </a:rPr>
              <a:t> Handle missing values and preprocess the data for time series analysis.</a:t>
            </a:r>
          </a:p>
          <a:p>
            <a:pPr algn="l">
              <a:lnSpc>
                <a:spcPts val="2400"/>
              </a:lnSpc>
              <a:buFont typeface="Arial" panose="020B0604020202020204" pitchFamily="34" charset="0"/>
              <a:buChar char="•"/>
            </a:pPr>
            <a:endParaRPr lang="en-US" sz="3200" b="0" i="0" u="none" strike="noStrike" dirty="0">
              <a:solidFill>
                <a:schemeClr val="bg1"/>
              </a:solidFill>
              <a:effectLst/>
              <a:latin typeface="source-serif-pro"/>
            </a:endParaRPr>
          </a:p>
          <a:p>
            <a:pPr algn="l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sz="3200" b="0" i="0" u="none" strike="noStrike" dirty="0">
                <a:solidFill>
                  <a:schemeClr val="bg1"/>
                </a:solidFill>
                <a:effectLst/>
                <a:latin typeface="source-serif-pro"/>
              </a:rPr>
              <a:t> Visualize the time series data to understand trends, seasonality, and noise.</a:t>
            </a:r>
          </a:p>
          <a:p>
            <a:pPr algn="l">
              <a:lnSpc>
                <a:spcPts val="2400"/>
              </a:lnSpc>
              <a:buFont typeface="Arial" panose="020B0604020202020204" pitchFamily="34" charset="0"/>
              <a:buChar char="•"/>
            </a:pPr>
            <a:endParaRPr lang="en-US" sz="3200" b="0" i="0" u="none" strike="noStrike" dirty="0">
              <a:solidFill>
                <a:schemeClr val="bg1"/>
              </a:solidFill>
              <a:effectLst/>
              <a:latin typeface="source-serif-pro"/>
            </a:endParaRPr>
          </a:p>
          <a:p>
            <a:pPr algn="l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sz="3200" b="0" i="0" u="none" strike="noStrike" dirty="0">
                <a:solidFill>
                  <a:schemeClr val="bg1"/>
                </a:solidFill>
                <a:effectLst/>
                <a:latin typeface="source-serif-pro"/>
              </a:rPr>
              <a:t> Use a time series forecasting method, such as LSTM to predict future pollution levels.</a:t>
            </a:r>
          </a:p>
          <a:p>
            <a:pPr algn="l">
              <a:lnSpc>
                <a:spcPts val="2400"/>
              </a:lnSpc>
              <a:buFont typeface="Arial" panose="020B0604020202020204" pitchFamily="34" charset="0"/>
              <a:buChar char="•"/>
            </a:pPr>
            <a:endParaRPr lang="en-US" sz="3200" b="0" i="0" u="none" strike="noStrike" dirty="0">
              <a:solidFill>
                <a:schemeClr val="bg1"/>
              </a:solidFill>
              <a:effectLst/>
              <a:latin typeface="source-serif-pro"/>
            </a:endParaRPr>
          </a:p>
          <a:p>
            <a:pPr algn="l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sz="3200" b="0" i="0" u="none" strike="noStrike" dirty="0">
                <a:solidFill>
                  <a:schemeClr val="bg1"/>
                </a:solidFill>
                <a:effectLst/>
                <a:latin typeface="source-serif-pro"/>
              </a:rPr>
              <a:t> Evaluate the model’s forecasting accuracy.</a:t>
            </a:r>
          </a:p>
        </p:txBody>
      </p:sp>
    </p:spTree>
    <p:extLst>
      <p:ext uri="{BB962C8B-B14F-4D97-AF65-F5344CB8AC3E}">
        <p14:creationId xmlns:p14="http://schemas.microsoft.com/office/powerpoint/2010/main" val="82717718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110</TotalTime>
  <Words>1193</Words>
  <Application>Microsoft Macintosh PowerPoint</Application>
  <PresentationFormat>Custom</PresentationFormat>
  <Paragraphs>118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5" baseType="lpstr">
      <vt:lpstr>-webkit-standard</vt:lpstr>
      <vt:lpstr>Al Tarikh</vt:lpstr>
      <vt:lpstr>Angsana New</vt:lpstr>
      <vt:lpstr>APPLE CHANCERY</vt:lpstr>
      <vt:lpstr>APPLE CHANCERY</vt:lpstr>
      <vt:lpstr>Arial</vt:lpstr>
      <vt:lpstr>Cambria</vt:lpstr>
      <vt:lpstr>Consolas</vt:lpstr>
      <vt:lpstr>source-serif-pro</vt:lpstr>
      <vt:lpstr>Office Theme</vt:lpstr>
      <vt:lpstr>⥫</vt:lpstr>
      <vt:lpstr>Understanding Air Quality Forecasting</vt:lpstr>
      <vt:lpstr>Understanding LSTMs and Time Series Analysis</vt:lpstr>
      <vt:lpstr>The Basics of RNN</vt:lpstr>
      <vt:lpstr>Advancements with LSTM</vt:lpstr>
      <vt:lpstr>LSTM Advantages for Forecasting</vt:lpstr>
      <vt:lpstr>Example: Predicting Temperature Trends</vt:lpstr>
      <vt:lpstr>Hands-On Guide with Air Quality Dataset</vt:lpstr>
      <vt:lpstr>Hands-On Guide with Air Quality Dataset</vt:lpstr>
      <vt:lpstr>Model Architecture and Evaluation</vt:lpstr>
      <vt:lpstr>Model Evaluation Metrics</vt:lpstr>
      <vt:lpstr>Model Evaluation Metrics</vt:lpstr>
      <vt:lpstr>Real-World Applications</vt:lpstr>
      <vt:lpstr>Conclusion and Future Directions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lord.lee010102@gmail.com</cp:lastModifiedBy>
  <cp:revision>1</cp:revision>
  <dcterms:created xsi:type="dcterms:W3CDTF">2024-12-09T16:09:30Z</dcterms:created>
  <dcterms:modified xsi:type="dcterms:W3CDTF">2024-12-09T18:00:38Z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2024-12-09T00:00:00Z</vt:filetime>
  </property>
  <property fmtid="{D5CDD505-2E9C-101B-9397-08002B2CF9AE}" pid="3" name="Creator">
    <vt:lpwstr>Chromium</vt:lpwstr>
  </property>
  <property fmtid="{D5CDD505-2E9C-101B-9397-08002B2CF9AE}" pid="4" name="LastSaved">
    <vt:filetime>2024-12-09T00:00:00Z</vt:filetime>
  </property>
  <property fmtid="{D5CDD505-2E9C-101B-9397-08002B2CF9AE}" pid="5" name="Producer">
    <vt:lpwstr>GPL Ghostscript 10.04.0</vt:lpwstr>
  </property>
</Properties>
</file>